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6" r:id="rId4"/>
    <p:sldId id="295" r:id="rId5"/>
    <p:sldId id="298" r:id="rId6"/>
    <p:sldId id="299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4C5BB"/>
    <a:srgbClr val="C7C8B8"/>
    <a:srgbClr val="DDDDDD"/>
    <a:srgbClr val="5F5F5F"/>
    <a:srgbClr val="FF00FF"/>
    <a:srgbClr val="0000FF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9D88F58F-3F5A-46AD-889A-005561C33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856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149E785C-A0C5-4821-AB0E-08499BEC5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91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1ADFD6-664E-40F3-AC77-5638D3505C3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C327E-0F9A-4A75-90AA-AA565905389D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13137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56E3-1F82-4749-9DD4-0F18F0274082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16179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EB3F9-D264-44AB-9E7E-EB4090888B1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61504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C54D0-EBAC-48D2-A934-CA59D130082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44226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D58AE-508B-4739-87DA-A37E5E183A6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70659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3C39-7F12-4EC7-A8C4-72B065DEB99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95790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C8438-927B-49A8-819C-D07EFCAA38B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55725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5C0DC-E5FA-4FB8-A5E6-5FB6EDC0556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39038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8DD4E-B32A-48CC-AF0B-CB4BCBD2AFE0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6966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3FF9-0BA2-4C73-BA5B-E9793279E28C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98105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2D73-0C85-4454-AFE4-6223FD9D26EF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66844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0E8D0C9-CA5A-4194-8A70-6E6361F89F6B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ov.int/genie/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64401B-564F-4DCE-BD79-16A3FAD8358D}" type="slidenum">
              <a:rPr lang="en-US" altLang="en-US"/>
              <a:pPr eaLnBrk="1" hangingPunct="1"/>
              <a:t>1</a:t>
            </a:fld>
            <a:r>
              <a:rPr lang="en-US" altLang="en-US"/>
              <a:t>/6</a:t>
            </a:r>
          </a:p>
        </p:txBody>
      </p:sp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288" y="5492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4500563" y="404813"/>
            <a:ext cx="3236912" cy="719137"/>
          </a:xfrm>
          <a:prstGeom prst="wedgeRoundRectCallout">
            <a:avLst>
              <a:gd name="adj1" fmla="val -130037"/>
              <a:gd name="adj2" fmla="val 37516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b="1" u="sng"/>
              <a:t>Étape 1</a:t>
            </a:r>
            <a:endParaRPr lang="fr-FR" altLang="en-US" sz="1200" b="1"/>
          </a:p>
          <a:p>
            <a:pPr algn="ctr" eaLnBrk="1" hangingPunct="1"/>
            <a:endParaRPr lang="fr-FR" altLang="en-US" sz="900"/>
          </a:p>
          <a:p>
            <a:pPr algn="ctr" eaLnBrk="1" hangingPunct="1"/>
            <a:r>
              <a:rPr lang="fr-FR" altLang="en-US" sz="1200"/>
              <a:t>Sélectionnez “Liste des services”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11188" y="3522663"/>
            <a:ext cx="1282700" cy="2095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132138" y="6092825"/>
            <a:ext cx="319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u="sng">
                <a:solidFill>
                  <a:srgbClr val="0000FF"/>
                </a:solidFill>
                <a:hlinkClick r:id="rId3"/>
              </a:rPr>
              <a:t>http://www.upov.int/genie/fr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3600AF-A2E4-4ADE-B61E-08CB5B3E9327}" type="slidenum">
              <a:rPr lang="en-US" altLang="en-US"/>
              <a:pPr eaLnBrk="1" hangingPunct="1"/>
              <a:t>2</a:t>
            </a:fld>
            <a:r>
              <a:rPr lang="en-US" altLang="en-US"/>
              <a:t>/6</a:t>
            </a:r>
          </a:p>
        </p:txBody>
      </p:sp>
      <p:pic>
        <p:nvPicPr>
          <p:cNvPr id="3075" name="Picture 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838" y="620713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4572000" y="1412875"/>
            <a:ext cx="3597275" cy="792163"/>
          </a:xfrm>
          <a:prstGeom prst="wedgeRoundRectCallout">
            <a:avLst>
              <a:gd name="adj1" fmla="val -88347"/>
              <a:gd name="adj2" fmla="val 282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b="1" u="sng"/>
              <a:t>Étape 2</a:t>
            </a:r>
          </a:p>
          <a:p>
            <a:pPr algn="ctr" eaLnBrk="1" hangingPunct="1"/>
            <a:endParaRPr lang="fr-FR" altLang="en-US" sz="600"/>
          </a:p>
          <a:p>
            <a:pPr algn="ctr" eaLnBrk="1" hangingPunct="1"/>
            <a:r>
              <a:rPr lang="fr-FR" altLang="en-US" sz="1200"/>
              <a:t>Sélectionnez votre service (p.ex. : Australie)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2195513" y="4052888"/>
            <a:ext cx="1079500" cy="1968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BD34C0-9A19-4266-AE0C-57722BB2BD90}" type="slidenum">
              <a:rPr lang="en-US" altLang="en-US"/>
              <a:pPr eaLnBrk="1" hangingPunct="1"/>
              <a:t>3</a:t>
            </a:fld>
            <a:r>
              <a:rPr lang="en-US" altLang="en-US"/>
              <a:t>/6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838" y="404813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5003800" y="692150"/>
            <a:ext cx="3741738" cy="808038"/>
          </a:xfrm>
          <a:prstGeom prst="wedgeRoundRectCallout">
            <a:avLst>
              <a:gd name="adj1" fmla="val -49153"/>
              <a:gd name="adj2" fmla="val 28674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 u="sng" noProof="1"/>
              <a:t>Étape 3</a:t>
            </a:r>
          </a:p>
          <a:p>
            <a:pPr algn="ctr" eaLnBrk="1" hangingPunct="1"/>
            <a:endParaRPr lang="en-US" altLang="en-US" sz="700" noProof="1"/>
          </a:p>
          <a:p>
            <a:pPr algn="ctr" eaLnBrk="1" hangingPunct="1"/>
            <a:r>
              <a:rPr lang="en-US" altLang="en-US" sz="1200" noProof="1"/>
              <a:t>Sélectionnez</a:t>
            </a:r>
            <a:r>
              <a:rPr lang="en-US" altLang="en-US" sz="1200"/>
              <a:t> </a:t>
            </a:r>
            <a:r>
              <a:rPr lang="en-US" altLang="en-US" sz="1200" noProof="1"/>
              <a:t>“</a:t>
            </a:r>
            <a:r>
              <a:rPr lang="en-US" altLang="en-US" sz="1200"/>
              <a:t>Indications pratiques et coopération en matière d’examen DHS</a:t>
            </a:r>
            <a:r>
              <a:rPr lang="en-US" altLang="en-US" sz="1200" noProof="1"/>
              <a:t>”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914650" y="3429000"/>
            <a:ext cx="3457575" cy="2159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C7550F-4F97-42D9-B101-C7976B203BBA}" type="slidenum">
              <a:rPr lang="en-US" altLang="en-US"/>
              <a:pPr eaLnBrk="1" hangingPunct="1"/>
              <a:t>4</a:t>
            </a:fld>
            <a:r>
              <a:rPr lang="en-US" altLang="en-US"/>
              <a:t>/6</a:t>
            </a:r>
          </a:p>
        </p:txBody>
      </p:sp>
      <p:pic>
        <p:nvPicPr>
          <p:cNvPr id="5123" name="Picture 19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96850"/>
            <a:ext cx="8683625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2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138" y="4652963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820150" y="4508500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979613" y="3068638"/>
            <a:ext cx="6696075" cy="31686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3"/>
          <p:cNvSpPr>
            <a:spLocks noChangeArrowheads="1"/>
          </p:cNvSpPr>
          <p:nvPr/>
        </p:nvSpPr>
        <p:spPr bwMode="auto">
          <a:xfrm>
            <a:off x="4643438" y="333375"/>
            <a:ext cx="4176712" cy="863600"/>
          </a:xfrm>
          <a:prstGeom prst="wedgeRoundRectCallout">
            <a:avLst>
              <a:gd name="adj1" fmla="val -87782"/>
              <a:gd name="adj2" fmla="val 10956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 u="sng" noProof="1"/>
              <a:t>Étape 4</a:t>
            </a:r>
          </a:p>
          <a:p>
            <a:pPr algn="ctr" eaLnBrk="1" hangingPunct="1"/>
            <a:endParaRPr lang="en-US" altLang="en-US" sz="600" noProof="1"/>
          </a:p>
          <a:p>
            <a:pPr algn="ctr" eaLnBrk="1" hangingPunct="1"/>
            <a:r>
              <a:rPr lang="en-US" altLang="en-US" sz="1200"/>
              <a:t>Consultez </a:t>
            </a:r>
            <a:r>
              <a:rPr lang="en-US" altLang="en-US" sz="1200" noProof="1"/>
              <a:t>“T</a:t>
            </a:r>
            <a:r>
              <a:rPr lang="en-US" altLang="en-US" sz="1200"/>
              <a:t>axons pour lesquels le service a une expérience pratique en matière d’examen DHS”</a:t>
            </a:r>
            <a:endParaRPr lang="en-US" altLang="en-US" sz="1200" noProof="1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580063" y="4508500"/>
            <a:ext cx="3194050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5F5F5F"/>
                </a:solidFill>
              </a:rPr>
              <a:t>Utilisez la barre de défilement</a:t>
            </a:r>
            <a:endParaRPr lang="en-US" altLang="en-US" i="1" noProof="1">
              <a:solidFill>
                <a:srgbClr val="5F5F5F"/>
              </a:solidFill>
            </a:endParaRPr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2208213" y="1703388"/>
            <a:ext cx="4681537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 flipH="1">
            <a:off x="2339975" y="1944688"/>
            <a:ext cx="0" cy="1081087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6A10A7-A078-47E7-983D-806F19987364}" type="slidenum">
              <a:rPr lang="en-US" altLang="en-US"/>
              <a:pPr eaLnBrk="1" hangingPunct="1"/>
              <a:t>5</a:t>
            </a:fld>
            <a:r>
              <a:rPr lang="en-US" altLang="en-US"/>
              <a:t>/6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u="sng"/>
              <a:t>Étape 5.a) – ADDITIONS</a:t>
            </a:r>
            <a:br>
              <a:rPr lang="fr-FR" altLang="en-US" sz="1200" u="sng"/>
            </a:br>
            <a:r>
              <a:rPr lang="fr-FR" altLang="en-US" sz="1200"/>
              <a:t>Reportez les données dans le tableur Excel </a:t>
            </a:r>
            <a:r>
              <a:rPr lang="en-US" altLang="en-US" sz="1200"/>
              <a:t>“tc_xx_04_Practical_experience_ADDITIONS_fr.xlsx” ci-joint.  Exemple :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713" y="7651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A739DC-4F3A-467F-886B-A8E8E0A973FB}" type="slidenum">
              <a:rPr lang="en-US" altLang="en-US"/>
              <a:pPr eaLnBrk="1" hangingPunct="1"/>
              <a:t>6</a:t>
            </a:fld>
            <a:r>
              <a:rPr lang="en-US" altLang="en-US"/>
              <a:t>/6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15888" y="144463"/>
            <a:ext cx="8964612" cy="503237"/>
          </a:xfrm>
          <a:prstGeom prst="wedgeRoundRectCallout">
            <a:avLst>
              <a:gd name="adj1" fmla="val -12157"/>
              <a:gd name="adj2" fmla="val -424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u="sng"/>
              <a:t>Étape 5.b) – SUPPRESSIONS </a:t>
            </a:r>
            <a:br>
              <a:rPr lang="en-US" altLang="en-US" sz="1200" u="sng"/>
            </a:br>
            <a:r>
              <a:rPr lang="en-US" altLang="en-US" sz="1200"/>
              <a:t>Reportez les données dans le tableur Excel “tc_xx_04_Practical_experience_DELETIONS_fr.xlsx” ci-joint.  Exemple :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288" y="7905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75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93</cp:revision>
  <dcterms:created xsi:type="dcterms:W3CDTF">2007-09-27T06:29:59Z</dcterms:created>
  <dcterms:modified xsi:type="dcterms:W3CDTF">2014-11-24T13:43:13Z</dcterms:modified>
</cp:coreProperties>
</file>