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2" r:id="rId2"/>
    <p:sldId id="297" r:id="rId3"/>
    <p:sldId id="296" r:id="rId4"/>
    <p:sldId id="295" r:id="rId5"/>
    <p:sldId id="298" r:id="rId6"/>
    <p:sldId id="299" r:id="rId7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C4C5BB"/>
    <a:srgbClr val="C7C8B8"/>
    <a:srgbClr val="DDDDDD"/>
    <a:srgbClr val="5F5F5F"/>
    <a:srgbClr val="FF00FF"/>
    <a:srgbClr val="0000FF"/>
    <a:srgbClr val="EBE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5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2" tIns="49511" rIns="99022" bIns="49511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2" tIns="49511" rIns="99022" bIns="49511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2" tIns="49511" rIns="99022" bIns="49511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2" tIns="49511" rIns="99022" bIns="49511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fld id="{9D88F58F-3F5A-46AD-889A-005561C336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3856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2" tIns="49511" rIns="99022" bIns="49511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2" tIns="49511" rIns="99022" bIns="49511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57250" y="746125"/>
            <a:ext cx="4959350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2" tIns="49511" rIns="99022" bIns="495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908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2" tIns="49511" rIns="99022" bIns="49511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22" tIns="49511" rIns="99022" bIns="49511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/>
            </a:lvl1pPr>
          </a:lstStyle>
          <a:p>
            <a:pPr>
              <a:defRPr/>
            </a:pPr>
            <a:fld id="{149E785C-A0C5-4821-AB0E-08499BEC5A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6091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D1ADFD6-664E-40F3-AC77-5638D3505C35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C327E-0F9A-4A75-90AA-AA565905389D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131373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756E3-1F82-4749-9DD4-0F18F0274082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4161796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EB3F9-D264-44AB-9E7E-EB4090888B16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615045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C54D0-EBAC-48D2-A934-CA59D1300826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44226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D58AE-508B-4739-87DA-A37E5E183A6A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3706594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3C39-7F12-4EC7-A8C4-72B065DEB998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2957900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C8438-927B-49A8-819C-D07EFCAA38BA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255725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5C0DC-E5FA-4FB8-A5E6-5FB6EDC05568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1390388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8DD4E-B32A-48CC-AF0B-CB4BCBD2AFE0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69663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03FF9-0BA2-4C73-BA5B-E9793279E28C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298105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32D73-0C85-4454-AFE4-6223FD9D26EF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266844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0E8D0C9-CA5A-4194-8A70-6E6361F89F6B}" type="slidenum">
              <a:rPr lang="en-US" altLang="en-US"/>
              <a:pPr>
                <a:defRPr/>
              </a:pPr>
              <a:t>‹#›</a:t>
            </a:fld>
            <a:r>
              <a:rPr lang="en-US" altLang="en-US"/>
              <a:t>/6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ov.int/genie/f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C64401B-564F-4DCE-BD79-16A3FAD8358D}" type="slidenum">
              <a:rPr lang="en-US" altLang="en-US"/>
              <a:pPr eaLnBrk="1" hangingPunct="1"/>
              <a:t>1</a:t>
            </a:fld>
            <a:r>
              <a:rPr lang="en-US" altLang="en-US"/>
              <a:t>/6</a:t>
            </a:r>
          </a:p>
        </p:txBody>
      </p:sp>
      <p:pic>
        <p:nvPicPr>
          <p:cNvPr id="205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02" b="3751"/>
          <a:stretch>
            <a:fillRect/>
          </a:stretch>
        </p:blipFill>
        <p:spPr bwMode="auto">
          <a:xfrm>
            <a:off x="141288" y="549275"/>
            <a:ext cx="8967787" cy="546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4500563" y="404813"/>
            <a:ext cx="3236912" cy="719137"/>
          </a:xfrm>
          <a:prstGeom prst="wedgeRoundRectCallout">
            <a:avLst>
              <a:gd name="adj1" fmla="val -130037"/>
              <a:gd name="adj2" fmla="val 37516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altLang="en-US" sz="1200" b="1" u="sng"/>
              <a:t>Étape 1</a:t>
            </a:r>
            <a:endParaRPr lang="fr-FR" altLang="en-US" sz="1200" b="1"/>
          </a:p>
          <a:p>
            <a:pPr algn="ctr" eaLnBrk="1" hangingPunct="1"/>
            <a:endParaRPr lang="fr-FR" altLang="en-US" sz="900"/>
          </a:p>
          <a:p>
            <a:pPr algn="ctr" eaLnBrk="1" hangingPunct="1"/>
            <a:r>
              <a:rPr lang="fr-FR" altLang="en-US" sz="1200"/>
              <a:t>Sélectionnez “Liste des services”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611188" y="3522663"/>
            <a:ext cx="1282700" cy="20955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3132138" y="6092825"/>
            <a:ext cx="319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b="1" u="sng">
                <a:solidFill>
                  <a:srgbClr val="0000FF"/>
                </a:solidFill>
                <a:hlinkClick r:id="rId3"/>
              </a:rPr>
              <a:t>http://www.upov.int/genie/fr</a:t>
            </a:r>
            <a:endParaRPr lang="en-US" altLang="en-US" b="1" u="sng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C3600AF-A2E4-4ADE-B61E-08CB5B3E9327}" type="slidenum">
              <a:rPr lang="en-US" altLang="en-US"/>
              <a:pPr eaLnBrk="1" hangingPunct="1"/>
              <a:t>2</a:t>
            </a:fld>
            <a:r>
              <a:rPr lang="en-US" altLang="en-US"/>
              <a:t>/6</a:t>
            </a:r>
          </a:p>
        </p:txBody>
      </p:sp>
      <p:pic>
        <p:nvPicPr>
          <p:cNvPr id="307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02" b="3751"/>
          <a:stretch>
            <a:fillRect/>
          </a:stretch>
        </p:blipFill>
        <p:spPr bwMode="auto">
          <a:xfrm>
            <a:off x="96838" y="620713"/>
            <a:ext cx="8967787" cy="546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6" name="AutoShape 3"/>
          <p:cNvSpPr>
            <a:spLocks noChangeArrowheads="1"/>
          </p:cNvSpPr>
          <p:nvPr/>
        </p:nvSpPr>
        <p:spPr bwMode="auto">
          <a:xfrm>
            <a:off x="4572000" y="1412875"/>
            <a:ext cx="3597275" cy="792163"/>
          </a:xfrm>
          <a:prstGeom prst="wedgeRoundRectCallout">
            <a:avLst>
              <a:gd name="adj1" fmla="val -88347"/>
              <a:gd name="adj2" fmla="val 28286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altLang="en-US" sz="1200" b="1" u="sng"/>
              <a:t>Étape 2</a:t>
            </a:r>
          </a:p>
          <a:p>
            <a:pPr algn="ctr" eaLnBrk="1" hangingPunct="1"/>
            <a:endParaRPr lang="fr-FR" altLang="en-US" sz="600"/>
          </a:p>
          <a:p>
            <a:pPr algn="ctr" eaLnBrk="1" hangingPunct="1"/>
            <a:r>
              <a:rPr lang="fr-FR" altLang="en-US" sz="1200"/>
              <a:t>Sélectionnez votre service (p.ex. : Australie)</a:t>
            </a: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2195513" y="4052888"/>
            <a:ext cx="1079500" cy="19685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BBD34C0-9A19-4266-AE0C-57722BB2BD90}" type="slidenum">
              <a:rPr lang="en-US" altLang="en-US"/>
              <a:pPr eaLnBrk="1" hangingPunct="1"/>
              <a:t>3</a:t>
            </a:fld>
            <a:r>
              <a:rPr lang="en-US" altLang="en-US"/>
              <a:t>/6</a:t>
            </a:r>
          </a:p>
        </p:txBody>
      </p:sp>
      <p:pic>
        <p:nvPicPr>
          <p:cNvPr id="409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02" b="3751"/>
          <a:stretch>
            <a:fillRect/>
          </a:stretch>
        </p:blipFill>
        <p:spPr bwMode="auto">
          <a:xfrm>
            <a:off x="96838" y="404813"/>
            <a:ext cx="8967787" cy="546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0" name="AutoShape 3"/>
          <p:cNvSpPr>
            <a:spLocks noChangeArrowheads="1"/>
          </p:cNvSpPr>
          <p:nvPr/>
        </p:nvSpPr>
        <p:spPr bwMode="auto">
          <a:xfrm>
            <a:off x="5003800" y="692150"/>
            <a:ext cx="3741738" cy="808038"/>
          </a:xfrm>
          <a:prstGeom prst="wedgeRoundRectCallout">
            <a:avLst>
              <a:gd name="adj1" fmla="val -49153"/>
              <a:gd name="adj2" fmla="val 28674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b="1" u="sng" noProof="1"/>
              <a:t>Étape 3</a:t>
            </a:r>
          </a:p>
          <a:p>
            <a:pPr algn="ctr" eaLnBrk="1" hangingPunct="1"/>
            <a:endParaRPr lang="en-US" altLang="en-US" sz="700" noProof="1"/>
          </a:p>
          <a:p>
            <a:pPr algn="ctr" eaLnBrk="1" hangingPunct="1"/>
            <a:r>
              <a:rPr lang="en-US" altLang="en-US" sz="1200" noProof="1"/>
              <a:t>Sélectionnez</a:t>
            </a:r>
            <a:r>
              <a:rPr lang="en-US" altLang="en-US" sz="1200"/>
              <a:t> </a:t>
            </a:r>
            <a:r>
              <a:rPr lang="en-US" altLang="en-US" sz="1200" noProof="1"/>
              <a:t>“</a:t>
            </a:r>
            <a:r>
              <a:rPr lang="en-US" altLang="en-US" sz="1200"/>
              <a:t>Indications pratiques et coopération en matière d’examen DHS</a:t>
            </a:r>
            <a:r>
              <a:rPr lang="en-US" altLang="en-US" sz="1200" noProof="1"/>
              <a:t>”</a:t>
            </a: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2914650" y="3429000"/>
            <a:ext cx="3457575" cy="21590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9C7550F-4F97-42D9-B101-C7976B203BBA}" type="slidenum">
              <a:rPr lang="en-US" altLang="en-US"/>
              <a:pPr eaLnBrk="1" hangingPunct="1"/>
              <a:t>4</a:t>
            </a:fld>
            <a:r>
              <a:rPr lang="en-US" altLang="en-US"/>
              <a:t>/6</a:t>
            </a:r>
          </a:p>
        </p:txBody>
      </p:sp>
      <p:pic>
        <p:nvPicPr>
          <p:cNvPr id="5123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02" b="18753"/>
          <a:stretch>
            <a:fillRect/>
          </a:stretch>
        </p:blipFill>
        <p:spPr bwMode="auto">
          <a:xfrm>
            <a:off x="179388" y="196850"/>
            <a:ext cx="8683625" cy="431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510" b="3751"/>
          <a:stretch>
            <a:fillRect/>
          </a:stretch>
        </p:blipFill>
        <p:spPr bwMode="auto">
          <a:xfrm>
            <a:off x="211138" y="4652963"/>
            <a:ext cx="8666162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8820150" y="4508500"/>
            <a:ext cx="0" cy="1295400"/>
          </a:xfrm>
          <a:prstGeom prst="line">
            <a:avLst/>
          </a:prstGeom>
          <a:noFill/>
          <a:ln w="92075">
            <a:solidFill>
              <a:schemeClr val="bg2"/>
            </a:solidFill>
            <a:prstDash val="sysDot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1979613" y="3068638"/>
            <a:ext cx="6696075" cy="316865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AutoShape 3"/>
          <p:cNvSpPr>
            <a:spLocks noChangeArrowheads="1"/>
          </p:cNvSpPr>
          <p:nvPr/>
        </p:nvSpPr>
        <p:spPr bwMode="auto">
          <a:xfrm>
            <a:off x="4643438" y="333375"/>
            <a:ext cx="4176712" cy="863600"/>
          </a:xfrm>
          <a:prstGeom prst="wedgeRoundRectCallout">
            <a:avLst>
              <a:gd name="adj1" fmla="val -87782"/>
              <a:gd name="adj2" fmla="val 10956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b="1" u="sng" noProof="1"/>
              <a:t>Étape 4</a:t>
            </a:r>
          </a:p>
          <a:p>
            <a:pPr algn="ctr" eaLnBrk="1" hangingPunct="1"/>
            <a:endParaRPr lang="en-US" altLang="en-US" sz="600" noProof="1"/>
          </a:p>
          <a:p>
            <a:pPr algn="ctr" eaLnBrk="1" hangingPunct="1"/>
            <a:r>
              <a:rPr lang="en-US" altLang="en-US" sz="1200"/>
              <a:t>Consultez </a:t>
            </a:r>
            <a:r>
              <a:rPr lang="en-US" altLang="en-US" sz="1200" noProof="1"/>
              <a:t>“T</a:t>
            </a:r>
            <a:r>
              <a:rPr lang="en-US" altLang="en-US" sz="1200"/>
              <a:t>axons pour lesquels le service a une expérience pratique en matière d’examen DHS”</a:t>
            </a:r>
            <a:endParaRPr lang="en-US" altLang="en-US" sz="1200" noProof="1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5580063" y="4508500"/>
            <a:ext cx="3194050" cy="2746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i="1">
                <a:solidFill>
                  <a:srgbClr val="5F5F5F"/>
                </a:solidFill>
              </a:rPr>
              <a:t>Utilisez la barre de défilement</a:t>
            </a:r>
            <a:endParaRPr lang="en-US" altLang="en-US" i="1" noProof="1">
              <a:solidFill>
                <a:srgbClr val="5F5F5F"/>
              </a:solidFill>
            </a:endParaRPr>
          </a:p>
        </p:txBody>
      </p:sp>
      <p:sp>
        <p:nvSpPr>
          <p:cNvPr id="5129" name="Rectangle 16"/>
          <p:cNvSpPr>
            <a:spLocks noChangeArrowheads="1"/>
          </p:cNvSpPr>
          <p:nvPr/>
        </p:nvSpPr>
        <p:spPr bwMode="auto">
          <a:xfrm>
            <a:off x="2208213" y="1703388"/>
            <a:ext cx="4681537" cy="184150"/>
          </a:xfrm>
          <a:prstGeom prst="rect">
            <a:avLst/>
          </a:prstGeom>
          <a:noFill/>
          <a:ln w="25400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Line 17"/>
          <p:cNvSpPr>
            <a:spLocks noChangeShapeType="1"/>
          </p:cNvSpPr>
          <p:nvPr/>
        </p:nvSpPr>
        <p:spPr bwMode="auto">
          <a:xfrm flipH="1">
            <a:off x="2339975" y="1944688"/>
            <a:ext cx="0" cy="1081087"/>
          </a:xfrm>
          <a:prstGeom prst="line">
            <a:avLst/>
          </a:prstGeom>
          <a:noFill/>
          <a:ln w="63500">
            <a:solidFill>
              <a:srgbClr val="FF00FF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6A10A7-A078-47E7-983D-806F19987364}" type="slidenum">
              <a:rPr lang="en-US" altLang="en-US"/>
              <a:pPr eaLnBrk="1" hangingPunct="1"/>
              <a:t>5</a:t>
            </a:fld>
            <a:r>
              <a:rPr lang="en-US" altLang="en-US"/>
              <a:t>/6</a:t>
            </a: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179388" y="188913"/>
            <a:ext cx="8964612" cy="503237"/>
          </a:xfrm>
          <a:prstGeom prst="wedgeRoundRectCallout">
            <a:avLst>
              <a:gd name="adj1" fmla="val -12296"/>
              <a:gd name="adj2" fmla="val 4937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altLang="en-US" sz="1200" u="sng"/>
              <a:t>Étape 5.a) – ADDITIONS</a:t>
            </a:r>
            <a:br>
              <a:rPr lang="fr-FR" altLang="en-US" sz="1200" u="sng"/>
            </a:br>
            <a:r>
              <a:rPr lang="fr-FR" altLang="en-US" sz="1200"/>
              <a:t>Reportez les données dans le tableur Excel </a:t>
            </a:r>
            <a:r>
              <a:rPr lang="en-US" altLang="en-US" sz="1200"/>
              <a:t>“tc_xx_04_Practical_experience_ADDITIONS_fr.xlsx” ci-joint.  Exemple :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02" b="3751"/>
          <a:stretch>
            <a:fillRect/>
          </a:stretch>
        </p:blipFill>
        <p:spPr bwMode="auto">
          <a:xfrm>
            <a:off x="112713" y="765175"/>
            <a:ext cx="8967787" cy="546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AA739DC-4F3A-467F-886B-A8E8E0A973FB}" type="slidenum">
              <a:rPr lang="en-US" altLang="en-US"/>
              <a:pPr eaLnBrk="1" hangingPunct="1"/>
              <a:t>6</a:t>
            </a:fld>
            <a:r>
              <a:rPr lang="en-US" altLang="en-US"/>
              <a:t>/6</a:t>
            </a: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115888" y="144463"/>
            <a:ext cx="8964612" cy="503237"/>
          </a:xfrm>
          <a:prstGeom prst="wedgeRoundRectCallout">
            <a:avLst>
              <a:gd name="adj1" fmla="val -12157"/>
              <a:gd name="adj2" fmla="val -4243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200" u="sng"/>
              <a:t>Étape 5.b) – SUPPRESSIONS </a:t>
            </a:r>
            <a:br>
              <a:rPr lang="en-US" altLang="en-US" sz="1200" u="sng"/>
            </a:br>
            <a:r>
              <a:rPr lang="en-US" altLang="en-US" sz="1200"/>
              <a:t>Reportez les données dans le tableur Excel “tc_xx_04_Practical_experience_DELETIONS_fr.xlsx” ci-joint.  Exemple :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02" b="3751"/>
          <a:stretch>
            <a:fillRect/>
          </a:stretch>
        </p:blipFill>
        <p:spPr bwMode="auto">
          <a:xfrm>
            <a:off x="141288" y="790575"/>
            <a:ext cx="8967787" cy="546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</TotalTime>
  <Words>75</Words>
  <Application>Microsoft Office PowerPoint</Application>
  <PresentationFormat>On-screen Show (4:3)</PresentationFormat>
  <Paragraphs>23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WIPO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Button</dc:creator>
  <cp:lastModifiedBy>BESSE Ariane</cp:lastModifiedBy>
  <cp:revision>93</cp:revision>
  <dcterms:created xsi:type="dcterms:W3CDTF">2007-09-27T06:29:59Z</dcterms:created>
  <dcterms:modified xsi:type="dcterms:W3CDTF">2013-12-19T15:11:56Z</dcterms:modified>
</cp:coreProperties>
</file>