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9643" autoAdjust="0"/>
  </p:normalViewPr>
  <p:slideViewPr>
    <p:cSldViewPr>
      <p:cViewPr>
        <p:scale>
          <a:sx n="75" d="100"/>
          <a:sy n="75" d="100"/>
        </p:scale>
        <p:origin x="-161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fld id="{D45FABFF-9781-48D8-BE5C-E1C966EE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5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710"/>
            <a:ext cx="5438775" cy="446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fld id="{1504DF83-D9BB-4BCF-9EEC-AA37C35D9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A9242-A590-4B9E-AD34-338A6D2EF142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741803-01B2-4F32-ACA3-D6C473319AF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726DF1-D213-48AD-B6AB-2CFDFA6CFE7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331D-A47C-4E29-B9FD-65294232B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D003-BD2F-4596-A7BE-7C519CDAB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2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39FC-DED0-47C8-8A1A-7683B7D7B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5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0787-2C97-491E-B4BA-B8F899A05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35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844C-E8D7-43DC-AEBA-B7E425264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14D5-5080-4320-8B6C-6BD98A149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6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B86F-38F2-4D0B-A0E7-38C40CDEA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4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6AFE-0CC5-4815-B4E3-208E71C4B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85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3185-B5E3-4DFB-8985-00A94B10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9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54A08-EADF-42B2-A3D0-70B215D5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76E7-7A17-46BC-A91E-AF5B731D4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44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4D90C0-7CB6-4D54-998C-9483579E8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FCE978-C27A-46FA-B3E5-4A7B4D55CF1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6252"/>
          <a:stretch>
            <a:fillRect/>
          </a:stretch>
        </p:blipFill>
        <p:spPr bwMode="auto">
          <a:xfrm>
            <a:off x="358775" y="476250"/>
            <a:ext cx="8785225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5005388" y="333375"/>
            <a:ext cx="3236912" cy="719138"/>
          </a:xfrm>
          <a:prstGeom prst="wedgeRoundRectCallout">
            <a:avLst>
              <a:gd name="adj1" fmla="val -155542"/>
              <a:gd name="adj2" fmla="val 38267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 b="1" u="sng"/>
              <a:t>Étape 1</a:t>
            </a:r>
          </a:p>
          <a:p>
            <a:pPr algn="ctr" eaLnBrk="1" hangingPunct="1"/>
            <a:endParaRPr lang="fr-FR" altLang="en-US" sz="900"/>
          </a:p>
          <a:p>
            <a:pPr algn="ctr" eaLnBrk="1" hangingPunct="1"/>
            <a:r>
              <a:rPr lang="fr-FR" altLang="en-US" sz="1200"/>
              <a:t>Choisissez “Liste des services”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93725" y="3444875"/>
            <a:ext cx="1296988" cy="2174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98587B-4728-496D-AAB7-490EFC60EF26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7505" b="20003"/>
          <a:stretch>
            <a:fillRect/>
          </a:stretch>
        </p:blipFill>
        <p:spPr bwMode="auto">
          <a:xfrm>
            <a:off x="117475" y="260350"/>
            <a:ext cx="86931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1256"/>
          <a:stretch>
            <a:fillRect/>
          </a:stretch>
        </p:blipFill>
        <p:spPr bwMode="auto">
          <a:xfrm>
            <a:off x="117475" y="3489325"/>
            <a:ext cx="8702675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843213" y="1773238"/>
            <a:ext cx="33131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68538" y="2205038"/>
            <a:ext cx="46085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268538" y="2420938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42"/>
          <p:cNvSpPr>
            <a:spLocks noChangeShapeType="1"/>
          </p:cNvSpPr>
          <p:nvPr/>
        </p:nvSpPr>
        <p:spPr bwMode="auto">
          <a:xfrm flipH="1">
            <a:off x="7380288" y="580548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45"/>
          <p:cNvSpPr>
            <a:spLocks noChangeArrowheads="1"/>
          </p:cNvSpPr>
          <p:nvPr/>
        </p:nvSpPr>
        <p:spPr bwMode="auto">
          <a:xfrm>
            <a:off x="1979613" y="765175"/>
            <a:ext cx="1223962" cy="28733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49DFDD-899D-45CF-9E20-09A00F0A628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002" b="43756"/>
          <a:stretch>
            <a:fillRect/>
          </a:stretch>
        </p:blipFill>
        <p:spPr bwMode="auto">
          <a:xfrm>
            <a:off x="174625" y="3451225"/>
            <a:ext cx="8693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7505" b="20003"/>
          <a:stretch>
            <a:fillRect/>
          </a:stretch>
        </p:blipFill>
        <p:spPr bwMode="auto">
          <a:xfrm>
            <a:off x="179388" y="260350"/>
            <a:ext cx="86931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898775" y="1727200"/>
            <a:ext cx="3159125" cy="2667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339975" y="2395538"/>
            <a:ext cx="4251325" cy="19526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H="1">
            <a:off x="2352675" y="2565400"/>
            <a:ext cx="1588" cy="8302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5435600" y="836613"/>
            <a:ext cx="2955925" cy="647700"/>
          </a:xfrm>
          <a:prstGeom prst="wedgeRoundRectCallout">
            <a:avLst>
              <a:gd name="adj1" fmla="val -126370"/>
              <a:gd name="adj2" fmla="val -200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435600" y="836613"/>
            <a:ext cx="2955925" cy="692150"/>
          </a:xfrm>
          <a:prstGeom prst="wedgeRoundRectCallout">
            <a:avLst>
              <a:gd name="adj1" fmla="val -56282"/>
              <a:gd name="adj2" fmla="val 4284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/>
              <a:t>Dans cet exemple, les Pays-Bas offrent de mener des examens DHS</a:t>
            </a:r>
            <a:br>
              <a:rPr lang="fr-FR" altLang="en-US" sz="1200"/>
            </a:br>
            <a:r>
              <a:rPr lang="fr-FR" altLang="en-US" sz="1200"/>
              <a:t>pour le compte de la France.</a:t>
            </a:r>
            <a:endParaRPr lang="fr-FR" altLang="en-US" sz="4400">
              <a:solidFill>
                <a:srgbClr val="FF0000"/>
              </a:solidFill>
            </a:endParaRP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2017713" y="765175"/>
            <a:ext cx="1223962" cy="28733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0491AD-C2AE-45C7-8DD4-268AF59B044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55632" r="5626" b="38754"/>
          <a:stretch>
            <a:fillRect/>
          </a:stretch>
        </p:blipFill>
        <p:spPr bwMode="auto">
          <a:xfrm>
            <a:off x="1547813" y="2565400"/>
            <a:ext cx="7392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55006" b="20003"/>
          <a:stretch>
            <a:fillRect/>
          </a:stretch>
        </p:blipFill>
        <p:spPr bwMode="auto">
          <a:xfrm>
            <a:off x="250825" y="188913"/>
            <a:ext cx="87423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34925" y="256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u="sng"/>
              <a:t>Exemples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631950" y="646113"/>
            <a:ext cx="403225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971550" y="1628775"/>
            <a:ext cx="6264275" cy="2317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 flipH="1">
            <a:off x="2484438" y="1906588"/>
            <a:ext cx="0" cy="73025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1" name="Group 38"/>
          <p:cNvGrpSpPr>
            <a:grpSpLocks/>
          </p:cNvGrpSpPr>
          <p:nvPr/>
        </p:nvGrpSpPr>
        <p:grpSpPr bwMode="auto">
          <a:xfrm>
            <a:off x="73025" y="3119438"/>
            <a:ext cx="9013825" cy="454025"/>
            <a:chOff x="46" y="1842"/>
            <a:chExt cx="5678" cy="286"/>
          </a:xfrm>
        </p:grpSpPr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46" y="1842"/>
              <a:ext cx="5678" cy="2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Text Box 20"/>
            <p:cNvSpPr txBox="1">
              <a:spLocks noChangeArrowheads="1"/>
            </p:cNvSpPr>
            <p:nvPr/>
          </p:nvSpPr>
          <p:spPr bwMode="auto">
            <a:xfrm>
              <a:off x="72" y="1856"/>
              <a:ext cx="89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Australie (AU)</a:t>
              </a:r>
            </a:p>
          </p:txBody>
        </p:sp>
        <p:pic>
          <p:nvPicPr>
            <p:cNvPr id="1333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0632" r="5626" b="35004"/>
            <a:stretch>
              <a:fillRect/>
            </a:stretch>
          </p:blipFill>
          <p:spPr bwMode="auto">
            <a:xfrm>
              <a:off x="1055" y="1888"/>
              <a:ext cx="46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2" name="Text Box 21"/>
          <p:cNvSpPr txBox="1">
            <a:spLocks noChangeArrowheads="1"/>
          </p:cNvSpPr>
          <p:nvPr/>
        </p:nvSpPr>
        <p:spPr bwMode="auto">
          <a:xfrm>
            <a:off x="109538" y="3946525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Allemagne (DE)</a:t>
            </a:r>
          </a:p>
        </p:txBody>
      </p:sp>
      <p:pic>
        <p:nvPicPr>
          <p:cNvPr id="1332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53131" r="3751" b="40630"/>
          <a:stretch>
            <a:fillRect/>
          </a:stretch>
        </p:blipFill>
        <p:spPr bwMode="auto">
          <a:xfrm>
            <a:off x="1651000" y="3933825"/>
            <a:ext cx="74104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28"/>
          <p:cNvSpPr txBox="1">
            <a:spLocks noChangeArrowheads="1"/>
          </p:cNvSpPr>
          <p:nvPr/>
        </p:nvSpPr>
        <p:spPr bwMode="auto">
          <a:xfrm>
            <a:off x="60325" y="3933825"/>
            <a:ext cx="9028113" cy="436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76200" y="4724400"/>
            <a:ext cx="8980488" cy="99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07950" y="4786313"/>
            <a:ext cx="13255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République de Corée (KR)</a:t>
            </a:r>
          </a:p>
        </p:txBody>
      </p:sp>
      <p:pic>
        <p:nvPicPr>
          <p:cNvPr id="1332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56258" b="32504"/>
          <a:stretch>
            <a:fillRect/>
          </a:stretch>
        </p:blipFill>
        <p:spPr bwMode="auto">
          <a:xfrm>
            <a:off x="1497013" y="4784725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9B1535-FF9C-493A-9DD2-E1EDFDCDB7F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3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55006" b="20003"/>
          <a:stretch>
            <a:fillRect/>
          </a:stretch>
        </p:blipFill>
        <p:spPr bwMode="auto">
          <a:xfrm>
            <a:off x="250825" y="188913"/>
            <a:ext cx="87423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1628775" y="668338"/>
            <a:ext cx="403225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971550" y="1857375"/>
            <a:ext cx="6264275" cy="2317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Line 26"/>
          <p:cNvSpPr>
            <a:spLocks noChangeShapeType="1"/>
          </p:cNvSpPr>
          <p:nvPr/>
        </p:nvSpPr>
        <p:spPr bwMode="auto">
          <a:xfrm flipH="1">
            <a:off x="2484438" y="2128838"/>
            <a:ext cx="0" cy="4365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34925" y="4868863"/>
            <a:ext cx="9001125" cy="143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76200" y="4891088"/>
            <a:ext cx="1287463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Kenya (KE)</a:t>
            </a:r>
          </a:p>
        </p:txBody>
      </p: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34925" y="2516188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u="sng"/>
              <a:t>Exemples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4925" y="3068638"/>
            <a:ext cx="9064625" cy="56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92075" y="3094038"/>
            <a:ext cx="1298575" cy="376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Australie (AU)</a:t>
            </a: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47625" y="3789363"/>
            <a:ext cx="9001125" cy="592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79375" y="3822700"/>
            <a:ext cx="1298575" cy="376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Canada (CA)</a:t>
            </a:r>
          </a:p>
        </p:txBody>
      </p:sp>
      <p:pic>
        <p:nvPicPr>
          <p:cNvPr id="1435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70509" r="5626" b="21878"/>
          <a:stretch>
            <a:fillRect/>
          </a:stretch>
        </p:blipFill>
        <p:spPr bwMode="auto">
          <a:xfrm>
            <a:off x="1403350" y="3806825"/>
            <a:ext cx="755808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65633" r="6563" b="30629"/>
          <a:stretch>
            <a:fillRect/>
          </a:stretch>
        </p:blipFill>
        <p:spPr bwMode="auto">
          <a:xfrm>
            <a:off x="1609725" y="2565400"/>
            <a:ext cx="735488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70634" r="2812" b="21878"/>
          <a:stretch>
            <a:fillRect/>
          </a:stretch>
        </p:blipFill>
        <p:spPr bwMode="auto">
          <a:xfrm>
            <a:off x="1395413" y="3068638"/>
            <a:ext cx="76898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16252" b="65009"/>
          <a:stretch>
            <a:fillRect/>
          </a:stretch>
        </p:blipFill>
        <p:spPr bwMode="auto">
          <a:xfrm>
            <a:off x="1447800" y="4872038"/>
            <a:ext cx="74691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90ACBD-9984-4AC7-94BE-94FB2E18287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1403350" y="1989138"/>
            <a:ext cx="6337300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2400" b="1"/>
              <a:t>Pour copier des extraits dans un tableur Excel ou un tableau Word, veuillez suivre les indications données</a:t>
            </a:r>
            <a:br>
              <a:rPr lang="fr-FR" altLang="en-US" sz="2400" b="1"/>
            </a:br>
            <a:r>
              <a:rPr lang="fr-FR" altLang="en-US" sz="2400" b="1"/>
              <a:t>aux diapositives 7 et 8.</a:t>
            </a:r>
            <a:endParaRPr lang="fr-F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33B892-A953-468B-8CDD-DB182C994EB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11252"/>
          <a:stretch>
            <a:fillRect/>
          </a:stretch>
        </p:blipFill>
        <p:spPr bwMode="auto">
          <a:xfrm>
            <a:off x="179388" y="822325"/>
            <a:ext cx="8785225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3763963"/>
            <a:ext cx="1012825" cy="1778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4470400" y="777875"/>
            <a:ext cx="3597275" cy="647700"/>
          </a:xfrm>
          <a:prstGeom prst="wedgeRoundRectCallout">
            <a:avLst>
              <a:gd name="adj1" fmla="val -93954"/>
              <a:gd name="adj2" fmla="val 408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 noProof="1"/>
              <a:t>Étape 2</a:t>
            </a:r>
          </a:p>
          <a:p>
            <a:pPr algn="ctr" eaLnBrk="1" hangingPunct="1"/>
            <a:endParaRPr lang="en-US" altLang="en-US" sz="600" noProof="1"/>
          </a:p>
          <a:p>
            <a:pPr algn="ctr" eaLnBrk="1" hangingPunct="1"/>
            <a:r>
              <a:rPr lang="en-US" altLang="en-US" sz="1200" noProof="1"/>
              <a:t>Sélectionnez</a:t>
            </a:r>
            <a:r>
              <a:rPr lang="en-US" altLang="en-US" sz="1200"/>
              <a:t> votre service (p. ex. </a:t>
            </a:r>
            <a:r>
              <a:rPr lang="en-US" altLang="en-US" sz="1200" noProof="1"/>
              <a:t>: Albani</a:t>
            </a:r>
            <a:r>
              <a:rPr lang="en-US" altLang="en-US" sz="1200"/>
              <a:t>e</a:t>
            </a:r>
            <a:r>
              <a:rPr lang="en-US" altLang="en-US" sz="1200" noProof="1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41065B-8BFF-46D1-9D14-CB7DE0AE4F2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6252" b="5000"/>
          <a:stretch>
            <a:fillRect/>
          </a:stretch>
        </p:blipFill>
        <p:spPr bwMode="auto">
          <a:xfrm>
            <a:off x="260350" y="549275"/>
            <a:ext cx="87757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003800" y="1773238"/>
            <a:ext cx="3673475" cy="649287"/>
          </a:xfrm>
          <a:prstGeom prst="wedgeRoundRectCallout">
            <a:avLst>
              <a:gd name="adj1" fmla="val -50778"/>
              <a:gd name="adj2" fmla="val 20916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Pour </a:t>
            </a:r>
            <a:r>
              <a:rPr lang="en-US" altLang="en-US" sz="1200" dirty="0" err="1"/>
              <a:t>vérifier</a:t>
            </a:r>
            <a:r>
              <a:rPr lang="en-US" altLang="en-US" sz="1200" dirty="0"/>
              <a:t> </a:t>
            </a:r>
            <a:r>
              <a:rPr lang="en-US" altLang="en-US" sz="1200" dirty="0" err="1"/>
              <a:t>vos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données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concernant</a:t>
            </a:r>
            <a:r>
              <a:rPr lang="en-US" altLang="en-US" sz="1200" dirty="0"/>
              <a:t> la </a:t>
            </a:r>
            <a:r>
              <a:rPr lang="en-US" altLang="en-US" sz="1200" dirty="0" err="1"/>
              <a:t>coopération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matière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d’examen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(</a:t>
            </a:r>
            <a:r>
              <a:rPr lang="en-US" altLang="en-US" sz="1200" b="1" dirty="0"/>
              <a:t>document </a:t>
            </a:r>
            <a:r>
              <a:rPr lang="en-US" altLang="en-US" sz="1200" b="1" dirty="0" smtClean="0"/>
              <a:t>C/48/5</a:t>
            </a:r>
            <a:r>
              <a:rPr lang="en-US" altLang="en-US" sz="1200" dirty="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21013" y="3454400"/>
            <a:ext cx="32385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19338" y="3454400"/>
            <a:ext cx="6477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3924300" y="476250"/>
            <a:ext cx="3529013" cy="714375"/>
          </a:xfrm>
          <a:prstGeom prst="wedgeRoundRectCallout">
            <a:avLst>
              <a:gd name="adj1" fmla="val -86301"/>
              <a:gd name="adj2" fmla="val 38004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Pour </a:t>
            </a:r>
            <a:r>
              <a:rPr lang="en-US" altLang="en-US" sz="1200" dirty="0" err="1"/>
              <a:t>vérifier</a:t>
            </a:r>
            <a:r>
              <a:rPr lang="en-US" altLang="en-US" sz="1200" dirty="0"/>
              <a:t> </a:t>
            </a:r>
            <a:r>
              <a:rPr lang="en-US" altLang="en-US" sz="1200" dirty="0" err="1"/>
              <a:t>vos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données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concernant</a:t>
            </a:r>
            <a:r>
              <a:rPr lang="en-US" altLang="en-US" sz="1200" dirty="0"/>
              <a:t> la </a:t>
            </a:r>
            <a:r>
              <a:rPr lang="en-US" altLang="en-US" sz="1200" dirty="0" err="1"/>
              <a:t>liste</a:t>
            </a:r>
            <a:r>
              <a:rPr lang="en-US" altLang="en-US" sz="1200" dirty="0"/>
              <a:t> des </a:t>
            </a:r>
            <a:r>
              <a:rPr lang="en-US" altLang="en-US" sz="1200" dirty="0" err="1"/>
              <a:t>taxons</a:t>
            </a:r>
            <a:r>
              <a:rPr lang="en-US" altLang="en-US" sz="1200" dirty="0"/>
              <a:t> protégés par les </a:t>
            </a:r>
            <a:r>
              <a:rPr lang="en-US" altLang="en-US" sz="1200" dirty="0" err="1"/>
              <a:t>membres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de </a:t>
            </a:r>
            <a:r>
              <a:rPr lang="en-US" altLang="en-US" sz="1200" dirty="0" err="1"/>
              <a:t>l’Union</a:t>
            </a:r>
            <a:r>
              <a:rPr lang="en-US" altLang="en-US" sz="1200" dirty="0"/>
              <a:t> (</a:t>
            </a:r>
            <a:r>
              <a:rPr lang="en-US" altLang="en-US" sz="1200" b="1" dirty="0"/>
              <a:t>document </a:t>
            </a:r>
            <a:r>
              <a:rPr lang="en-US" altLang="en-US" sz="1200" b="1" dirty="0" smtClean="0"/>
              <a:t>C/48/6</a:t>
            </a:r>
            <a:r>
              <a:rPr lang="en-US" altLang="en-US" sz="1200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368E35-D19E-4160-9165-2116ACE664F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1673225"/>
            <a:ext cx="87852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vérifier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LISTE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TAXONS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PROTÉGÉS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PAR LES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MEMBRES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L’UNION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(document 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C/48/6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956F52-6260-46B1-B876-DB2D4841128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5000"/>
          <a:stretch>
            <a:fillRect/>
          </a:stretch>
        </p:blipFill>
        <p:spPr bwMode="auto">
          <a:xfrm>
            <a:off x="250825" y="765175"/>
            <a:ext cx="8785225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268538" y="3789363"/>
            <a:ext cx="8651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Exemple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339975" y="4724400"/>
            <a:ext cx="5545138" cy="35718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2268538" y="2781300"/>
            <a:ext cx="1366837" cy="28733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6AE19A-A8E6-4F0B-9512-707B40D8423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9377" b="23753"/>
          <a:stretch>
            <a:fillRect/>
          </a:stretch>
        </p:blipFill>
        <p:spPr bwMode="auto">
          <a:xfrm>
            <a:off x="280988" y="549275"/>
            <a:ext cx="8683625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6258" b="17502"/>
          <a:stretch>
            <a:fillRect/>
          </a:stretch>
        </p:blipFill>
        <p:spPr bwMode="auto">
          <a:xfrm>
            <a:off x="276225" y="4581525"/>
            <a:ext cx="869315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68538" y="1628775"/>
            <a:ext cx="8016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341563" y="2565400"/>
            <a:ext cx="6246812" cy="381635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893175" y="3644900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556250" y="4292600"/>
            <a:ext cx="31940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Utilisez la barre de défilement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596188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Exemple 2</a:t>
            </a:r>
          </a:p>
        </p:txBody>
      </p:sp>
      <p:sp>
        <p:nvSpPr>
          <p:cNvPr id="7178" name="Rectangle 26"/>
          <p:cNvSpPr>
            <a:spLocks noChangeArrowheads="1"/>
          </p:cNvSpPr>
          <p:nvPr/>
        </p:nvSpPr>
        <p:spPr bwMode="auto">
          <a:xfrm>
            <a:off x="2195513" y="620713"/>
            <a:ext cx="1223962" cy="360362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93AEB-691C-4337-BA82-2703347B9CC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6252" b="3751"/>
          <a:stretch>
            <a:fillRect/>
          </a:stretch>
        </p:blipFill>
        <p:spPr bwMode="auto">
          <a:xfrm>
            <a:off x="271463" y="692150"/>
            <a:ext cx="8693150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124075" y="3213100"/>
            <a:ext cx="6408738" cy="28082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076825" y="677863"/>
            <a:ext cx="3671888" cy="1463675"/>
          </a:xfrm>
          <a:prstGeom prst="wedgeRoundRectCallout">
            <a:avLst>
              <a:gd name="adj1" fmla="val -77801"/>
              <a:gd name="adj2" fmla="val 15119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200" b="1" u="sng"/>
              <a:t/>
            </a:r>
            <a:br>
              <a:rPr lang="fr-FR" altLang="en-US" sz="200" b="1" u="sng"/>
            </a:br>
            <a:r>
              <a:rPr lang="fr-FR" altLang="en-US" sz="1200" b="1"/>
              <a:t>Pour copier l’information dans un tableur</a:t>
            </a:r>
            <a:br>
              <a:rPr lang="fr-FR" altLang="en-US" sz="1200" b="1"/>
            </a:br>
            <a:r>
              <a:rPr lang="fr-FR" altLang="en-US" sz="1200" b="1"/>
              <a:t>Excel ou un tableau Word</a:t>
            </a:r>
            <a:br>
              <a:rPr lang="fr-FR" altLang="en-US" sz="1200" b="1"/>
            </a:br>
            <a:r>
              <a:rPr lang="fr-FR" altLang="en-US" sz="1200" b="1" i="1"/>
              <a:t>(attention, seulement depuis </a:t>
            </a:r>
            <a:r>
              <a:rPr lang="fr-FR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fr-FR" altLang="en-US" sz="1200" b="1" i="1"/>
              <a:t>)</a:t>
            </a:r>
            <a:r>
              <a:rPr lang="fr-FR" altLang="en-US" sz="1200" b="1"/>
              <a:t>:</a:t>
            </a:r>
          </a:p>
          <a:p>
            <a:pPr algn="ctr" eaLnBrk="1" hangingPunct="1"/>
            <a:endParaRPr lang="fr-FR" altLang="en-US" sz="900"/>
          </a:p>
          <a:p>
            <a:pPr algn="ctr" eaLnBrk="1" hangingPunct="1">
              <a:buFontTx/>
              <a:buChar char="-"/>
            </a:pPr>
            <a:r>
              <a:rPr lang="fr-FR" altLang="en-US" sz="1200"/>
              <a:t>  sélectionnez le texte, “copiez” et…</a:t>
            </a:r>
          </a:p>
          <a:p>
            <a:pPr algn="ctr" eaLnBrk="1" hangingPunct="1">
              <a:buFontTx/>
              <a:buChar char="-"/>
            </a:pPr>
            <a:endParaRPr lang="fr-FR" alt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39E3E1-C72B-499B-819E-3CDF1529764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3" b="38754"/>
          <a:stretch>
            <a:fillRect/>
          </a:stretch>
        </p:blipFill>
        <p:spPr bwMode="auto">
          <a:xfrm>
            <a:off x="179388" y="119063"/>
            <a:ext cx="4743450" cy="40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66" b="45006"/>
          <a:stretch>
            <a:fillRect/>
          </a:stretch>
        </p:blipFill>
        <p:spPr bwMode="auto">
          <a:xfrm>
            <a:off x="1908175" y="2781300"/>
            <a:ext cx="6224588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508625" y="620713"/>
            <a:ext cx="3049588" cy="1227137"/>
          </a:xfrm>
          <a:prstGeom prst="wedgeRoundRectCallout">
            <a:avLst>
              <a:gd name="adj1" fmla="val -115435"/>
              <a:gd name="adj2" fmla="val 1316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148263" y="617538"/>
            <a:ext cx="3600450" cy="1298575"/>
          </a:xfrm>
          <a:prstGeom prst="wedgeRoundRectCallout">
            <a:avLst>
              <a:gd name="adj1" fmla="val -160185"/>
              <a:gd name="adj2" fmla="val -8276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 b="1"/>
              <a:t>(pour copier l’information dans un tableur Excel ou un tableau Word </a:t>
            </a:r>
            <a:r>
              <a:rPr lang="fr-FR" altLang="en-US" sz="1200" b="1" i="1"/>
              <a:t>(attention, seulement depuis </a:t>
            </a:r>
            <a:r>
              <a:rPr lang="fr-FR" altLang="en-US" sz="1200" b="1" i="1">
                <a:solidFill>
                  <a:srgbClr val="0000FF"/>
                </a:solidFill>
              </a:rPr>
              <a:t>Microsoft</a:t>
            </a:r>
            <a:br>
              <a:rPr lang="fr-FR" altLang="en-US" sz="1200" b="1" i="1">
                <a:solidFill>
                  <a:srgbClr val="0000FF"/>
                </a:solidFill>
              </a:rPr>
            </a:br>
            <a:r>
              <a:rPr lang="fr-FR" altLang="en-US" sz="1200" b="1" i="1">
                <a:solidFill>
                  <a:srgbClr val="0000FF"/>
                </a:solidFill>
              </a:rPr>
              <a:t>Internet Explorer</a:t>
            </a:r>
            <a:r>
              <a:rPr lang="fr-FR" altLang="en-US" sz="1200" b="1" i="1"/>
              <a:t>)</a:t>
            </a:r>
            <a:r>
              <a:rPr lang="fr-FR" altLang="en-US" sz="1200" b="1"/>
              <a:t>)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-  …“collez” dans Excel ou Word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5CC5A2-CA9C-4508-A1CC-01A42C907C8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 vérifier vos données concernant la “COOPÉRATION EN MATIÈRE D’EXAMEN” (document </a:t>
            </a:r>
            <a:r>
              <a:rPr lang="fr-FR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C/48/5</a:t>
            </a:r>
            <a:r>
              <a:rPr lang="fr-FR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165</Words>
  <Application>Microsoft Office PowerPoint</Application>
  <PresentationFormat>On-screen Show (4:3)</PresentationFormat>
  <Paragraphs>49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Pour vérifier la “LISTE DES TAXONS PROTÉGÉS   PAR LES MEMBRES DE L’UNION”   (document C/48/6)</vt:lpstr>
      <vt:lpstr>PowerPoint Presentation</vt:lpstr>
      <vt:lpstr>PowerPoint Presentation</vt:lpstr>
      <vt:lpstr>PowerPoint Presentation</vt:lpstr>
      <vt:lpstr>PowerPoint Presentation</vt:lpstr>
      <vt:lpstr>Pour vérifier vos données concernant la “COOPÉRATION EN MATIÈRE D’EXAMEN” (document C/48/5)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cp:lastModifiedBy>BESSE Ariane</cp:lastModifiedBy>
  <cp:revision>143</cp:revision>
  <cp:lastPrinted>2015-04-23T12:46:44Z</cp:lastPrinted>
  <dcterms:created xsi:type="dcterms:W3CDTF">2007-09-27T06:29:59Z</dcterms:created>
  <dcterms:modified xsi:type="dcterms:W3CDTF">2015-04-23T12:46:47Z</dcterms:modified>
</cp:coreProperties>
</file>