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2" r:id="rId2"/>
    <p:sldId id="297" r:id="rId3"/>
    <p:sldId id="298" r:id="rId4"/>
    <p:sldId id="299" r:id="rId5"/>
    <p:sldId id="302" r:id="rId6"/>
    <p:sldId id="300" r:id="rId7"/>
    <p:sldId id="305" r:id="rId8"/>
    <p:sldId id="293" r:id="rId9"/>
    <p:sldId id="301" r:id="rId10"/>
    <p:sldId id="296" r:id="rId11"/>
    <p:sldId id="303" r:id="rId12"/>
    <p:sldId id="304" r:id="rId13"/>
    <p:sldId id="306" r:id="rId14"/>
    <p:sldId id="295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9933"/>
    <a:srgbClr val="FF00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-1602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30E7ED4A-1D16-4ED3-9525-B2C3BF20F1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93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defTabSz="993775">
              <a:defRPr sz="13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341" tIns="49670" rIns="99341" bIns="49670" numCol="1" anchor="b" anchorCtr="0" compatLnSpc="1">
            <a:prstTxWarp prst="textNoShape">
              <a:avLst/>
            </a:prstTxWarp>
          </a:bodyPr>
          <a:lstStyle>
            <a:lvl1pPr algn="r" defTabSz="993775">
              <a:defRPr sz="1300" smtClean="0"/>
            </a:lvl1pPr>
          </a:lstStyle>
          <a:p>
            <a:pPr>
              <a:defRPr/>
            </a:pPr>
            <a:fld id="{857A2F71-0875-44D5-9D82-48B88A91F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616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0A6A48-9ACC-4CA6-9B43-333D14CF2E0C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D2D9BC-70EA-44F3-99CF-0C4D5775331D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937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93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C99A78-F172-43D0-8966-593ED8BE06D0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C742-C837-4AC7-8945-251E7025D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BDB92-BB79-49DE-879E-DB1AC3A3C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4138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5DA86-9719-4D87-84C2-58E26098E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278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18105-7672-4E3A-A142-C225ACF8EF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13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90EE-CB3F-46D0-B594-238B7A46E5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4591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79BF5-E1B3-495B-8F64-29221A70F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791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31BAD-668C-4A70-96C1-7039CAD22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175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E94BC-9C02-4663-8AD8-01541925F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144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C9AEB-82AE-4600-8E3F-A6A613DF36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92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F8801-9522-467F-BE59-92898C638C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314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57CA8-93A0-4F2B-BA9E-35BB1254A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70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D572924-BFB0-48F0-92EA-B8E49BA32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50BAB34-6332-4125-B2C8-9885F4B8ED88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179388" y="260350"/>
            <a:ext cx="8785225" cy="5668963"/>
            <a:chOff x="113" y="346"/>
            <a:chExt cx="5534" cy="3571"/>
          </a:xfrm>
        </p:grpSpPr>
        <p:pic>
          <p:nvPicPr>
            <p:cNvPr id="2052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3751"/>
            <a:stretch>
              <a:fillRect/>
            </a:stretch>
          </p:blipFill>
          <p:spPr bwMode="auto">
            <a:xfrm>
              <a:off x="113" y="518"/>
              <a:ext cx="5534" cy="33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53" name="AutoShape 3"/>
            <p:cNvSpPr>
              <a:spLocks noChangeArrowheads="1"/>
            </p:cNvSpPr>
            <p:nvPr/>
          </p:nvSpPr>
          <p:spPr bwMode="auto">
            <a:xfrm>
              <a:off x="2789" y="346"/>
              <a:ext cx="2023" cy="543"/>
            </a:xfrm>
            <a:prstGeom prst="wedgeRoundRectCallout">
              <a:avLst>
                <a:gd name="adj1" fmla="val -141199"/>
                <a:gd name="adj2" fmla="val 309486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altLang="en-US" sz="1200" b="1" u="sng"/>
                <a:t>Paso 1</a:t>
              </a:r>
            </a:p>
            <a:p>
              <a:pPr algn="ctr" eaLnBrk="1" hangingPunct="1"/>
              <a:endParaRPr lang="es-ES" altLang="en-US" sz="900"/>
            </a:p>
            <a:p>
              <a:pPr algn="ctr" eaLnBrk="1" hangingPunct="1"/>
              <a:r>
                <a:rPr lang="es-ES" altLang="en-US" sz="1200"/>
                <a:t>Seleccione “Listado de las autoridades”</a:t>
              </a:r>
            </a:p>
          </p:txBody>
        </p:sp>
        <p:sp>
          <p:nvSpPr>
            <p:cNvPr id="2054" name="Rectangle 4"/>
            <p:cNvSpPr>
              <a:spLocks noChangeArrowheads="1"/>
            </p:cNvSpPr>
            <p:nvPr/>
          </p:nvSpPr>
          <p:spPr bwMode="auto">
            <a:xfrm>
              <a:off x="393" y="2317"/>
              <a:ext cx="753" cy="211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7D51562-4E1C-494D-9E5E-B403E643999B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pic>
        <p:nvPicPr>
          <p:cNvPr id="11267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2943225" y="2341563"/>
            <a:ext cx="3573463" cy="22383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2270125" y="2794000"/>
            <a:ext cx="5902325" cy="21907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Line 12"/>
          <p:cNvSpPr>
            <a:spLocks noChangeShapeType="1"/>
          </p:cNvSpPr>
          <p:nvPr/>
        </p:nvSpPr>
        <p:spPr bwMode="auto">
          <a:xfrm flipH="1">
            <a:off x="2352675" y="3013075"/>
            <a:ext cx="12700" cy="8255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35"/>
          <p:cNvSpPr>
            <a:spLocks noChangeShapeType="1"/>
          </p:cNvSpPr>
          <p:nvPr/>
        </p:nvSpPr>
        <p:spPr bwMode="auto">
          <a:xfrm flipH="1">
            <a:off x="7380288" y="5805488"/>
            <a:ext cx="0" cy="719137"/>
          </a:xfrm>
          <a:prstGeom prst="line">
            <a:avLst/>
          </a:prstGeom>
          <a:noFill/>
          <a:ln w="63500">
            <a:solidFill>
              <a:srgbClr val="008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272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1256"/>
          <a:stretch>
            <a:fillRect/>
          </a:stretch>
        </p:blipFill>
        <p:spPr bwMode="auto">
          <a:xfrm>
            <a:off x="333375" y="3827463"/>
            <a:ext cx="8702675" cy="226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20775E4-0445-4C9A-A8A8-A1B65F299B80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pic>
        <p:nvPicPr>
          <p:cNvPr id="12291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27504" b="20003"/>
          <a:stretch>
            <a:fillRect/>
          </a:stretch>
        </p:blipFill>
        <p:spPr bwMode="auto">
          <a:xfrm>
            <a:off x="307975" y="195263"/>
            <a:ext cx="8693150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3073400" y="2336800"/>
            <a:ext cx="3154363" cy="2286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2457450" y="3000375"/>
            <a:ext cx="5570538" cy="1492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2484438" y="3149600"/>
            <a:ext cx="0" cy="911225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AutoShape 9"/>
          <p:cNvSpPr>
            <a:spLocks noChangeArrowheads="1"/>
          </p:cNvSpPr>
          <p:nvPr/>
        </p:nvSpPr>
        <p:spPr bwMode="auto">
          <a:xfrm>
            <a:off x="5076825" y="477838"/>
            <a:ext cx="3236913" cy="647700"/>
          </a:xfrm>
          <a:prstGeom prst="wedgeRoundRectCallout">
            <a:avLst>
              <a:gd name="adj1" fmla="val -123958"/>
              <a:gd name="adj2" fmla="val 98282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600">
              <a:solidFill>
                <a:srgbClr val="FF0000"/>
              </a:solidFill>
            </a:endParaRPr>
          </a:p>
        </p:txBody>
      </p:sp>
      <p:pic>
        <p:nvPicPr>
          <p:cNvPr id="1229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57507"/>
          <a:stretch>
            <a:fillRect/>
          </a:stretch>
        </p:blipFill>
        <p:spPr bwMode="auto">
          <a:xfrm>
            <a:off x="334963" y="4102100"/>
            <a:ext cx="8675687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7" name="AutoShape 10"/>
          <p:cNvSpPr>
            <a:spLocks noChangeArrowheads="1"/>
          </p:cNvSpPr>
          <p:nvPr/>
        </p:nvSpPr>
        <p:spPr bwMode="auto">
          <a:xfrm>
            <a:off x="5076825" y="476250"/>
            <a:ext cx="3236913" cy="647700"/>
          </a:xfrm>
          <a:prstGeom prst="wedgeRoundRectCallout">
            <a:avLst>
              <a:gd name="adj1" fmla="val -15671"/>
              <a:gd name="adj2" fmla="val 564949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/>
              <a:t>En este caso, los Países Bajos ofrecen llevar a cabo los exámenes DHE en nombre de Francia.</a:t>
            </a:r>
            <a:endParaRPr lang="es-E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5E2431-C9EE-4297-A067-87A0E7904FA5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pic>
        <p:nvPicPr>
          <p:cNvPr id="1331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54382" r="10313" b="40005"/>
          <a:stretch>
            <a:fillRect/>
          </a:stretch>
        </p:blipFill>
        <p:spPr bwMode="auto">
          <a:xfrm>
            <a:off x="1547813" y="2370138"/>
            <a:ext cx="72390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Rectangle 3"/>
          <p:cNvSpPr>
            <a:spLocks noChangeArrowheads="1"/>
          </p:cNvSpPr>
          <p:nvPr/>
        </p:nvSpPr>
        <p:spPr bwMode="auto">
          <a:xfrm>
            <a:off x="2014538" y="649288"/>
            <a:ext cx="3522662" cy="2301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1376363" y="1531938"/>
            <a:ext cx="6554787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9" name="Line 6"/>
          <p:cNvSpPr>
            <a:spLocks noChangeShapeType="1"/>
          </p:cNvSpPr>
          <p:nvPr/>
        </p:nvSpPr>
        <p:spPr bwMode="auto">
          <a:xfrm flipH="1">
            <a:off x="1412875" y="1744663"/>
            <a:ext cx="12700" cy="627062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Text Box 12"/>
          <p:cNvSpPr txBox="1">
            <a:spLocks noChangeArrowheads="1"/>
          </p:cNvSpPr>
          <p:nvPr/>
        </p:nvSpPr>
        <p:spPr bwMode="auto">
          <a:xfrm>
            <a:off x="92075" y="3933825"/>
            <a:ext cx="9012238" cy="581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s-ES" altLang="en-US" sz="12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92075" y="2997200"/>
            <a:ext cx="8872538" cy="360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n-US"/>
          </a:p>
        </p:txBody>
      </p:sp>
      <p:sp>
        <p:nvSpPr>
          <p:cNvPr id="13322" name="Text Box 17"/>
          <p:cNvSpPr txBox="1">
            <a:spLocks noChangeArrowheads="1"/>
          </p:cNvSpPr>
          <p:nvPr/>
        </p:nvSpPr>
        <p:spPr bwMode="auto">
          <a:xfrm>
            <a:off x="107950" y="5013325"/>
            <a:ext cx="8948738" cy="116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/>
            </a:r>
            <a:br>
              <a:rPr lang="en-US" altLang="en-US"/>
            </a:br>
            <a:endParaRPr lang="en-US" altLang="en-US" sz="1200"/>
          </a:p>
        </p:txBody>
      </p:sp>
      <p:sp>
        <p:nvSpPr>
          <p:cNvPr id="13323" name="Text Box 18"/>
          <p:cNvSpPr txBox="1">
            <a:spLocks noChangeArrowheads="1"/>
          </p:cNvSpPr>
          <p:nvPr/>
        </p:nvSpPr>
        <p:spPr bwMode="auto">
          <a:xfrm>
            <a:off x="53975" y="2349500"/>
            <a:ext cx="138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</a:p>
        </p:txBody>
      </p:sp>
      <p:sp>
        <p:nvSpPr>
          <p:cNvPr id="13324" name="Text Box 20"/>
          <p:cNvSpPr txBox="1">
            <a:spLocks noChangeArrowheads="1"/>
          </p:cNvSpPr>
          <p:nvPr/>
        </p:nvSpPr>
        <p:spPr bwMode="auto">
          <a:xfrm>
            <a:off x="168275" y="3030538"/>
            <a:ext cx="14859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Australia (AU)</a:t>
            </a:r>
          </a:p>
        </p:txBody>
      </p:sp>
      <p:sp>
        <p:nvSpPr>
          <p:cNvPr id="13325" name="Text Box 21"/>
          <p:cNvSpPr txBox="1">
            <a:spLocks noChangeArrowheads="1"/>
          </p:cNvSpPr>
          <p:nvPr/>
        </p:nvSpPr>
        <p:spPr bwMode="auto">
          <a:xfrm>
            <a:off x="120650" y="3929063"/>
            <a:ext cx="115093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Alemania</a:t>
            </a:r>
            <a:r>
              <a:rPr lang="en-US" altLang="en-US">
                <a:solidFill>
                  <a:srgbClr val="008000"/>
                </a:solidFill>
              </a:rPr>
              <a:t/>
            </a:r>
            <a:br>
              <a:rPr lang="en-US" altLang="en-US">
                <a:solidFill>
                  <a:srgbClr val="008000"/>
                </a:solidFill>
              </a:rPr>
            </a:br>
            <a:r>
              <a:rPr lang="en-US" altLang="en-US">
                <a:solidFill>
                  <a:srgbClr val="008000"/>
                </a:solidFill>
              </a:rPr>
              <a:t>(DE)</a:t>
            </a:r>
          </a:p>
        </p:txBody>
      </p:sp>
      <p:sp>
        <p:nvSpPr>
          <p:cNvPr id="13326" name="Text Box 22"/>
          <p:cNvSpPr txBox="1">
            <a:spLocks noChangeArrowheads="1"/>
          </p:cNvSpPr>
          <p:nvPr/>
        </p:nvSpPr>
        <p:spPr bwMode="auto">
          <a:xfrm>
            <a:off x="146050" y="5013325"/>
            <a:ext cx="1401763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>
                <a:solidFill>
                  <a:srgbClr val="008000"/>
                </a:solidFill>
              </a:rPr>
              <a:t>República de</a:t>
            </a:r>
            <a:br>
              <a:rPr lang="es-ES" altLang="en-US">
                <a:solidFill>
                  <a:srgbClr val="008000"/>
                </a:solidFill>
              </a:rPr>
            </a:br>
            <a:r>
              <a:rPr lang="es-ES" altLang="en-US">
                <a:solidFill>
                  <a:srgbClr val="008000"/>
                </a:solidFill>
              </a:rPr>
              <a:t>Corea (KR)</a:t>
            </a:r>
          </a:p>
        </p:txBody>
      </p:sp>
      <p:pic>
        <p:nvPicPr>
          <p:cNvPr id="13327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8" t="19377" r="2812" b="73759"/>
          <a:stretch>
            <a:fillRect/>
          </a:stretch>
        </p:blipFill>
        <p:spPr bwMode="auto">
          <a:xfrm>
            <a:off x="1262063" y="3933825"/>
            <a:ext cx="783113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0632" r="10313" b="35004"/>
          <a:stretch>
            <a:fillRect/>
          </a:stretch>
        </p:blipFill>
        <p:spPr bwMode="auto">
          <a:xfrm>
            <a:off x="1692275" y="3036888"/>
            <a:ext cx="72390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1" t="52507" b="33754"/>
          <a:stretch>
            <a:fillRect/>
          </a:stretch>
        </p:blipFill>
        <p:spPr bwMode="auto">
          <a:xfrm>
            <a:off x="1568450" y="5084763"/>
            <a:ext cx="74771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1CB5DF-0155-4420-B6D8-272429ED11E2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pic>
        <p:nvPicPr>
          <p:cNvPr id="14339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7" t="55006" b="20003"/>
          <a:stretch>
            <a:fillRect/>
          </a:stretch>
        </p:blipFill>
        <p:spPr bwMode="auto">
          <a:xfrm>
            <a:off x="935038" y="260350"/>
            <a:ext cx="77406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093913" y="671513"/>
            <a:ext cx="3633787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1450975" y="1738313"/>
            <a:ext cx="5903913" cy="2032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34925" y="2271713"/>
            <a:ext cx="160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u="sng"/>
              <a:t>Ejemplos</a:t>
            </a:r>
            <a:endParaRPr lang="en-US" altLang="en-US" u="sng"/>
          </a:p>
        </p:txBody>
      </p:sp>
      <p:grpSp>
        <p:nvGrpSpPr>
          <p:cNvPr id="14343" name="Group 35"/>
          <p:cNvGrpSpPr>
            <a:grpSpLocks/>
          </p:cNvGrpSpPr>
          <p:nvPr/>
        </p:nvGrpSpPr>
        <p:grpSpPr bwMode="auto">
          <a:xfrm>
            <a:off x="66675" y="2892425"/>
            <a:ext cx="9013825" cy="681038"/>
            <a:chOff x="42" y="1525"/>
            <a:chExt cx="5678" cy="429"/>
          </a:xfrm>
        </p:grpSpPr>
        <p:pic>
          <p:nvPicPr>
            <p:cNvPr id="14354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71" t="69383" r="4688" b="21878"/>
            <a:stretch>
              <a:fillRect/>
            </a:stretch>
          </p:blipFill>
          <p:spPr bwMode="auto">
            <a:xfrm>
              <a:off x="769" y="1538"/>
              <a:ext cx="4905" cy="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55" name="Text Box 25"/>
            <p:cNvSpPr txBox="1">
              <a:spLocks noChangeArrowheads="1"/>
            </p:cNvSpPr>
            <p:nvPr/>
          </p:nvSpPr>
          <p:spPr bwMode="auto">
            <a:xfrm>
              <a:off x="42" y="1525"/>
              <a:ext cx="5678" cy="42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4356" name="Text Box 26"/>
            <p:cNvSpPr txBox="1">
              <a:spLocks noChangeArrowheads="1"/>
            </p:cNvSpPr>
            <p:nvPr/>
          </p:nvSpPr>
          <p:spPr bwMode="auto">
            <a:xfrm>
              <a:off x="106" y="1562"/>
              <a:ext cx="687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Australia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(AU)</a:t>
              </a:r>
            </a:p>
          </p:txBody>
        </p:sp>
      </p:grpSp>
      <p:grpSp>
        <p:nvGrpSpPr>
          <p:cNvPr id="14344" name="Group 36"/>
          <p:cNvGrpSpPr>
            <a:grpSpLocks/>
          </p:cNvGrpSpPr>
          <p:nvPr/>
        </p:nvGrpSpPr>
        <p:grpSpPr bwMode="auto">
          <a:xfrm>
            <a:off x="73025" y="3717925"/>
            <a:ext cx="9001125" cy="647700"/>
            <a:chOff x="46" y="2160"/>
            <a:chExt cx="5670" cy="408"/>
          </a:xfrm>
        </p:grpSpPr>
        <p:sp>
          <p:nvSpPr>
            <p:cNvPr id="14351" name="Text Box 29"/>
            <p:cNvSpPr txBox="1">
              <a:spLocks noChangeArrowheads="1"/>
            </p:cNvSpPr>
            <p:nvPr/>
          </p:nvSpPr>
          <p:spPr bwMode="auto">
            <a:xfrm>
              <a:off x="46" y="2160"/>
              <a:ext cx="5670" cy="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52" name="Text Box 30"/>
            <p:cNvSpPr txBox="1">
              <a:spLocks noChangeArrowheads="1"/>
            </p:cNvSpPr>
            <p:nvPr/>
          </p:nvSpPr>
          <p:spPr bwMode="auto">
            <a:xfrm>
              <a:off x="82" y="2181"/>
              <a:ext cx="687" cy="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rIns="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Canadá</a:t>
              </a:r>
              <a:br>
                <a:rPr lang="en-US" altLang="en-US">
                  <a:solidFill>
                    <a:srgbClr val="008000"/>
                  </a:solidFill>
                </a:rPr>
              </a:br>
              <a:r>
                <a:rPr lang="en-US" altLang="en-US">
                  <a:solidFill>
                    <a:srgbClr val="008000"/>
                  </a:solidFill>
                </a:rPr>
                <a:t>(CA)</a:t>
              </a:r>
            </a:p>
          </p:txBody>
        </p:sp>
        <p:pic>
          <p:nvPicPr>
            <p:cNvPr id="14353" name="Picture 3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78" t="70009" r="3282" b="21878"/>
            <a:stretch>
              <a:fillRect/>
            </a:stretch>
          </p:blipFill>
          <p:spPr bwMode="auto">
            <a:xfrm>
              <a:off x="748" y="2181"/>
              <a:ext cx="4906" cy="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1" t="65633" r="4688" b="29379"/>
          <a:stretch>
            <a:fillRect/>
          </a:stretch>
        </p:blipFill>
        <p:spPr bwMode="auto">
          <a:xfrm>
            <a:off x="1357313" y="2344738"/>
            <a:ext cx="778668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46" name="Group 38"/>
          <p:cNvGrpSpPr>
            <a:grpSpLocks/>
          </p:cNvGrpSpPr>
          <p:nvPr/>
        </p:nvGrpSpPr>
        <p:grpSpPr bwMode="auto">
          <a:xfrm>
            <a:off x="47625" y="4487863"/>
            <a:ext cx="8924925" cy="1754187"/>
            <a:chOff x="30" y="2827"/>
            <a:chExt cx="5622" cy="1105"/>
          </a:xfrm>
        </p:grpSpPr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46" y="2827"/>
              <a:ext cx="5606" cy="11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/>
                <a:t/>
              </a:r>
              <a:br>
                <a:rPr lang="en-US" altLang="en-US"/>
              </a:br>
              <a:r>
                <a:rPr lang="en-US" altLang="en-US"/>
                <a:t/>
              </a:r>
              <a:br>
                <a:rPr lang="en-US" altLang="en-US"/>
              </a:br>
              <a:endParaRPr lang="en-US" altLang="en-US" sz="1200"/>
            </a:p>
          </p:txBody>
        </p:sp>
        <p:sp>
          <p:nvSpPr>
            <p:cNvPr id="14349" name="Text Box 21"/>
            <p:cNvSpPr txBox="1">
              <a:spLocks noChangeArrowheads="1"/>
            </p:cNvSpPr>
            <p:nvPr/>
          </p:nvSpPr>
          <p:spPr bwMode="auto">
            <a:xfrm>
              <a:off x="30" y="2827"/>
              <a:ext cx="86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8000"/>
                  </a:solidFill>
                </a:rPr>
                <a:t>Kenya (KE)</a:t>
              </a:r>
            </a:p>
          </p:txBody>
        </p:sp>
        <p:pic>
          <p:nvPicPr>
            <p:cNvPr id="14350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02" t="16252" b="61258"/>
            <a:stretch>
              <a:fillRect/>
            </a:stretch>
          </p:blipFill>
          <p:spPr bwMode="auto">
            <a:xfrm>
              <a:off x="839" y="2840"/>
              <a:ext cx="4761" cy="1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47" name="Line 5"/>
          <p:cNvSpPr>
            <a:spLocks noChangeShapeType="1"/>
          </p:cNvSpPr>
          <p:nvPr/>
        </p:nvSpPr>
        <p:spPr bwMode="auto">
          <a:xfrm>
            <a:off x="2093913" y="2030413"/>
            <a:ext cx="4762" cy="342900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EF7A104-283B-4395-AC81-CDDC151077D2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5363" name="AutoShape 13"/>
          <p:cNvSpPr>
            <a:spLocks noChangeArrowheads="1"/>
          </p:cNvSpPr>
          <p:nvPr/>
        </p:nvSpPr>
        <p:spPr bwMode="auto">
          <a:xfrm>
            <a:off x="1763713" y="2060575"/>
            <a:ext cx="5329237" cy="2592388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2400" b="1"/>
              <a:t>Para copiar extractos en una hoja de cálculo de </a:t>
            </a:r>
            <a:r>
              <a:rPr lang="es-ES" altLang="en-US" sz="2400" b="1" i="1"/>
              <a:t>Excel</a:t>
            </a:r>
            <a:r>
              <a:rPr lang="es-ES" altLang="en-US" sz="2400" b="1"/>
              <a:t> o una tabla de </a:t>
            </a:r>
            <a:r>
              <a:rPr lang="es-ES" altLang="en-US" sz="2400" b="1" i="1"/>
              <a:t>Word</a:t>
            </a:r>
            <a:r>
              <a:rPr lang="es-ES" altLang="en-US" sz="2400" b="1"/>
              <a:t>, siga las indicaciones</a:t>
            </a:r>
            <a:br>
              <a:rPr lang="es-ES" altLang="en-US" sz="2400" b="1"/>
            </a:br>
            <a:r>
              <a:rPr lang="es-ES" altLang="en-US" sz="2400" b="1"/>
              <a:t>de las diapositivas 7 y 8.</a:t>
            </a:r>
            <a:endParaRPr lang="es-E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ED1700D-5DD4-49FB-900D-AE2486D5FE61}" type="slidenum">
              <a:rPr lang="en-US" altLang="en-US"/>
              <a:pPr eaLnBrk="1" hangingPunct="1"/>
              <a:t>2</a:t>
            </a:fld>
            <a:endParaRPr lang="en-US" altLang="en-US"/>
          </a:p>
        </p:txBody>
      </p:sp>
      <p:grpSp>
        <p:nvGrpSpPr>
          <p:cNvPr id="3075" name="Group 8"/>
          <p:cNvGrpSpPr>
            <a:grpSpLocks/>
          </p:cNvGrpSpPr>
          <p:nvPr/>
        </p:nvGrpSpPr>
        <p:grpSpPr bwMode="auto">
          <a:xfrm>
            <a:off x="250825" y="549275"/>
            <a:ext cx="8785225" cy="5230813"/>
            <a:chOff x="158" y="346"/>
            <a:chExt cx="5534" cy="3295"/>
          </a:xfrm>
        </p:grpSpPr>
        <p:pic>
          <p:nvPicPr>
            <p:cNvPr id="307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377" b="6252"/>
            <a:stretch>
              <a:fillRect/>
            </a:stretch>
          </p:blipFill>
          <p:spPr bwMode="auto">
            <a:xfrm>
              <a:off x="158" y="346"/>
              <a:ext cx="5534" cy="32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7" name="AutoShape 3"/>
            <p:cNvSpPr>
              <a:spLocks noChangeArrowheads="1"/>
            </p:cNvSpPr>
            <p:nvPr/>
          </p:nvSpPr>
          <p:spPr bwMode="auto">
            <a:xfrm>
              <a:off x="3061" y="618"/>
              <a:ext cx="2359" cy="453"/>
            </a:xfrm>
            <a:prstGeom prst="wedgeRoundRectCallout">
              <a:avLst>
                <a:gd name="adj1" fmla="val -92898"/>
                <a:gd name="adj2" fmla="val 25463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200" b="1" u="sng"/>
                <a:t>Paso 2</a:t>
              </a:r>
            </a:p>
            <a:p>
              <a:pPr algn="ctr" eaLnBrk="1" hangingPunct="1"/>
              <a:endParaRPr lang="en-US" altLang="en-US" sz="900"/>
            </a:p>
            <a:p>
              <a:pPr algn="ctr" eaLnBrk="1" hangingPunct="1"/>
              <a:r>
                <a:rPr lang="es-ES" altLang="en-US" sz="1200"/>
                <a:t>Seleccione su autoridad (por ejemplo:  Albania)</a:t>
              </a:r>
            </a:p>
          </p:txBody>
        </p:sp>
        <p:sp>
          <p:nvSpPr>
            <p:cNvPr id="3078" name="Rectangle 4"/>
            <p:cNvSpPr>
              <a:spLocks noChangeArrowheads="1"/>
            </p:cNvSpPr>
            <p:nvPr/>
          </p:nvSpPr>
          <p:spPr bwMode="auto">
            <a:xfrm>
              <a:off x="1519" y="2056"/>
              <a:ext cx="589" cy="136"/>
            </a:xfrm>
            <a:prstGeom prst="rect">
              <a:avLst/>
            </a:prstGeom>
            <a:noFill/>
            <a:ln w="25400">
              <a:solidFill>
                <a:srgbClr val="FF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8F7E50-5BE6-4D9E-885A-80426687716D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7" b="7501"/>
          <a:stretch>
            <a:fillRect/>
          </a:stretch>
        </p:blipFill>
        <p:spPr bwMode="auto">
          <a:xfrm>
            <a:off x="358775" y="404813"/>
            <a:ext cx="8785225" cy="514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5219700" y="1844675"/>
            <a:ext cx="3455988" cy="719138"/>
          </a:xfrm>
          <a:prstGeom prst="wedgeRoundRectCallout">
            <a:avLst>
              <a:gd name="adj1" fmla="val -70944"/>
              <a:gd name="adj2" fmla="val 17075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/>
              <a:t>Comprobar información:</a:t>
            </a:r>
          </a:p>
          <a:p>
            <a:pPr algn="ctr" eaLnBrk="1" hangingPunct="1"/>
            <a:r>
              <a:rPr lang="es-ES" altLang="en-US" sz="1200"/>
              <a:t>“Cooperación en Materia de Examen”  </a:t>
            </a:r>
            <a:br>
              <a:rPr lang="es-ES" altLang="en-US" sz="1200"/>
            </a:br>
            <a:r>
              <a:rPr lang="es-ES" altLang="en-US" sz="1200"/>
              <a:t>(</a:t>
            </a:r>
            <a:r>
              <a:rPr lang="es-ES" altLang="en-US" sz="1200" b="1"/>
              <a:t>documento C/47/5</a:t>
            </a:r>
            <a:r>
              <a:rPr lang="es-ES" altLang="en-US" sz="1200"/>
              <a:t>)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097213" y="3429000"/>
            <a:ext cx="311785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2339975" y="3429000"/>
            <a:ext cx="720725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3" name="AutoShape 6"/>
          <p:cNvSpPr>
            <a:spLocks noChangeArrowheads="1"/>
          </p:cNvSpPr>
          <p:nvPr/>
        </p:nvSpPr>
        <p:spPr bwMode="auto">
          <a:xfrm>
            <a:off x="2987675" y="981075"/>
            <a:ext cx="3816350" cy="714375"/>
          </a:xfrm>
          <a:prstGeom prst="wedgeRoundRectCallout">
            <a:avLst>
              <a:gd name="adj1" fmla="val -56866"/>
              <a:gd name="adj2" fmla="val 30023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/>
              <a:t>Comprobar información:</a:t>
            </a:r>
          </a:p>
          <a:p>
            <a:pPr algn="ctr" eaLnBrk="1" hangingPunct="1"/>
            <a:r>
              <a:rPr lang="es-ES" altLang="en-US" sz="1200"/>
              <a:t>“Lista de los Taxones Protegidos por los Miembros de la Unión” (</a:t>
            </a:r>
            <a:r>
              <a:rPr lang="es-ES" altLang="en-US" sz="1200" b="1"/>
              <a:t>documento C/47/6</a:t>
            </a:r>
            <a:r>
              <a:rPr lang="es-ES" altLang="en-US" sz="1200"/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B27412F-148A-40A0-8F3F-CA2C1F09E147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4845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la información de la “LISTA DE LOS TAXONES PROTEGIDOS POR LOS MIEMBROS DE LA UNIÓN”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C/47/6</a:t>
            </a:r>
            <a:r>
              <a:rPr lang="en-U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altLang="en-US" sz="4000" dirty="0" smtClean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34EBD56-3954-4519-9E24-4BA7F0E4F9E9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4377" b="15002"/>
          <a:stretch>
            <a:fillRect/>
          </a:stretch>
        </p:blipFill>
        <p:spPr bwMode="auto">
          <a:xfrm>
            <a:off x="333375" y="765175"/>
            <a:ext cx="8702675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3"/>
          <p:cNvSpPr>
            <a:spLocks noChangeArrowheads="1"/>
          </p:cNvSpPr>
          <p:nvPr/>
        </p:nvSpPr>
        <p:spPr bwMode="auto">
          <a:xfrm>
            <a:off x="2268538" y="3500438"/>
            <a:ext cx="930275" cy="2635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7629525" y="11588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/>
              <a:t>Ejemplo</a:t>
            </a:r>
            <a:r>
              <a:rPr lang="en-US" altLang="en-US"/>
              <a:t> 1</a:t>
            </a:r>
          </a:p>
        </p:txBody>
      </p:sp>
      <p:sp>
        <p:nvSpPr>
          <p:cNvPr id="6150" name="Rectangle 5"/>
          <p:cNvSpPr>
            <a:spLocks noChangeArrowheads="1"/>
          </p:cNvSpPr>
          <p:nvPr/>
        </p:nvSpPr>
        <p:spPr bwMode="auto">
          <a:xfrm>
            <a:off x="2411413" y="4868863"/>
            <a:ext cx="4676775" cy="200025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66EC08-81B1-4720-8D28-E668E0E84A18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pic>
        <p:nvPicPr>
          <p:cNvPr id="7171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2" b="25003"/>
          <a:stretch>
            <a:fillRect/>
          </a:stretch>
        </p:blipFill>
        <p:spPr bwMode="auto">
          <a:xfrm>
            <a:off x="188913" y="620713"/>
            <a:ext cx="8775700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2339975" y="1773238"/>
            <a:ext cx="647700" cy="21590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3" name="Text Box 17"/>
          <p:cNvSpPr txBox="1">
            <a:spLocks noChangeArrowheads="1"/>
          </p:cNvSpPr>
          <p:nvPr/>
        </p:nvSpPr>
        <p:spPr bwMode="auto">
          <a:xfrm>
            <a:off x="6746875" y="173038"/>
            <a:ext cx="1209675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Ejemplo 2</a:t>
            </a:r>
          </a:p>
        </p:txBody>
      </p:sp>
      <p:sp>
        <p:nvSpPr>
          <p:cNvPr id="7174" name="Text Box 19"/>
          <p:cNvSpPr txBox="1">
            <a:spLocks noChangeArrowheads="1"/>
          </p:cNvSpPr>
          <p:nvPr/>
        </p:nvSpPr>
        <p:spPr bwMode="auto">
          <a:xfrm>
            <a:off x="5711825" y="4171950"/>
            <a:ext cx="3051175" cy="3365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FF"/>
                </a:solidFill>
              </a:rPr>
              <a:t>Use la barra de desplazamiento</a:t>
            </a:r>
          </a:p>
        </p:txBody>
      </p:sp>
      <p:pic>
        <p:nvPicPr>
          <p:cNvPr id="717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07" b="17502"/>
          <a:stretch>
            <a:fillRect/>
          </a:stretch>
        </p:blipFill>
        <p:spPr bwMode="auto">
          <a:xfrm>
            <a:off x="179388" y="4581525"/>
            <a:ext cx="8775700" cy="1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259013" y="2852738"/>
            <a:ext cx="6489700" cy="3455987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7" name="Line 11"/>
          <p:cNvSpPr>
            <a:spLocks noChangeShapeType="1"/>
          </p:cNvSpPr>
          <p:nvPr/>
        </p:nvSpPr>
        <p:spPr bwMode="auto">
          <a:xfrm flipH="1">
            <a:off x="8880475" y="4005263"/>
            <a:ext cx="0" cy="719137"/>
          </a:xfrm>
          <a:prstGeom prst="line">
            <a:avLst/>
          </a:prstGeom>
          <a:noFill/>
          <a:ln w="63500">
            <a:solidFill>
              <a:srgbClr val="FF00FF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69CC38D-D60F-4C1D-9331-8E505F548C1B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8753" b="7501"/>
          <a:stretch>
            <a:fillRect/>
          </a:stretch>
        </p:blipFill>
        <p:spPr bwMode="auto">
          <a:xfrm>
            <a:off x="179388" y="765175"/>
            <a:ext cx="869315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2051050" y="2924175"/>
            <a:ext cx="6624638" cy="2762250"/>
          </a:xfrm>
          <a:prstGeom prst="rect">
            <a:avLst/>
          </a:prstGeom>
          <a:noFill/>
          <a:ln w="254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5410200" y="617538"/>
            <a:ext cx="3049588" cy="1227137"/>
          </a:xfrm>
          <a:prstGeom prst="wedgeRoundRectCallout">
            <a:avLst>
              <a:gd name="adj1" fmla="val -80347"/>
              <a:gd name="adj2" fmla="val 209120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/>
            </a:r>
            <a:br>
              <a:rPr lang="es-ES" altLang="en-US" sz="1200" b="1"/>
            </a:br>
            <a:r>
              <a:rPr lang="es-ES" altLang="en-US" sz="1200" b="1"/>
              <a:t>o una tabla de </a:t>
            </a:r>
            <a:r>
              <a:rPr lang="es-ES" altLang="en-US" sz="1200" b="1" i="1"/>
              <a:t>Word</a:t>
            </a:r>
            <a:r>
              <a:rPr lang="es-ES" altLang="en-US" sz="1200" b="1"/>
              <a:t> </a:t>
            </a:r>
            <a:r>
              <a:rPr lang="es-ES" altLang="en-US" sz="1200" b="1" i="1"/>
              <a:t>(con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 </a:t>
            </a:r>
            <a:r>
              <a:rPr lang="es-ES" altLang="en-US" sz="1200" b="1" i="1"/>
              <a:t>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Seleccione el texto, cópielo y…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4333733-6B53-494D-B318-E18415C58832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pic>
        <p:nvPicPr>
          <p:cNvPr id="921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7" b="48756"/>
          <a:stretch>
            <a:fillRect/>
          </a:stretch>
        </p:blipFill>
        <p:spPr bwMode="auto">
          <a:xfrm>
            <a:off x="198438" y="115888"/>
            <a:ext cx="6965950" cy="337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05" b="41255"/>
          <a:stretch>
            <a:fillRect/>
          </a:stretch>
        </p:blipFill>
        <p:spPr bwMode="auto">
          <a:xfrm>
            <a:off x="2124075" y="2992438"/>
            <a:ext cx="5484813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364163" y="620713"/>
            <a:ext cx="3049587" cy="1227137"/>
          </a:xfrm>
          <a:prstGeom prst="wedgeRoundRectCallout">
            <a:avLst>
              <a:gd name="adj1" fmla="val -95444"/>
              <a:gd name="adj2" fmla="val 147153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es-ES" altLang="en-US" sz="1200"/>
          </a:p>
        </p:txBody>
      </p:sp>
      <p:sp>
        <p:nvSpPr>
          <p:cNvPr id="9222" name="AutoShape 2"/>
          <p:cNvSpPr>
            <a:spLocks noChangeArrowheads="1"/>
          </p:cNvSpPr>
          <p:nvPr/>
        </p:nvSpPr>
        <p:spPr bwMode="auto">
          <a:xfrm>
            <a:off x="5364163" y="617538"/>
            <a:ext cx="3168650" cy="1227137"/>
          </a:xfrm>
          <a:prstGeom prst="wedgeRoundRectCallout">
            <a:avLst>
              <a:gd name="adj1" fmla="val -175602"/>
              <a:gd name="adj2" fmla="val -86741"/>
              <a:gd name="adj3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n-US" sz="1200" b="1"/>
              <a:t>para copiar en una hoja de </a:t>
            </a:r>
            <a:r>
              <a:rPr lang="es-ES" altLang="en-US" sz="1200" b="1" i="1"/>
              <a:t>Excel</a:t>
            </a:r>
            <a:r>
              <a:rPr lang="es-ES" altLang="en-US" sz="1200" b="1"/>
              <a:t> o una tabla de</a:t>
            </a:r>
            <a:r>
              <a:rPr lang="es-ES" altLang="en-US" sz="1200" b="1" i="1"/>
              <a:t> Word</a:t>
            </a:r>
            <a:r>
              <a:rPr lang="es-ES" altLang="en-US" sz="1200" b="1"/>
              <a:t> </a:t>
            </a:r>
            <a:r>
              <a:rPr lang="es-ES" altLang="en-US" sz="1200" b="1" i="1"/>
              <a:t>(usando </a:t>
            </a:r>
            <a:r>
              <a:rPr lang="es-ES" altLang="en-US" sz="1200" b="1" i="1">
                <a:solidFill>
                  <a:srgbClr val="0000FF"/>
                </a:solidFill>
              </a:rPr>
              <a:t>Microsoft Internet Explorer</a:t>
            </a:r>
            <a:r>
              <a:rPr lang="es-ES" altLang="en-US" sz="1200" b="1" i="1"/>
              <a:t> solamente)</a:t>
            </a:r>
          </a:p>
          <a:p>
            <a:pPr eaLnBrk="1" hangingPunct="1"/>
            <a:endParaRPr lang="es-ES" altLang="en-US" sz="1200"/>
          </a:p>
          <a:p>
            <a:pPr algn="ctr" eaLnBrk="1" hangingPunct="1"/>
            <a:r>
              <a:rPr lang="es-ES" altLang="en-US" sz="1200"/>
              <a:t>… péguelo en una hoja de cálculo de </a:t>
            </a:r>
            <a:r>
              <a:rPr lang="es-ES" altLang="en-US" sz="1200" i="1"/>
              <a:t>Excel</a:t>
            </a:r>
            <a:r>
              <a:rPr lang="es-ES" altLang="en-US" sz="1200"/>
              <a:t> o una tabla de </a:t>
            </a:r>
            <a:r>
              <a:rPr lang="es-ES" altLang="en-US" sz="1200" i="1"/>
              <a:t>Word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5014477-C5B4-4EC9-9CCD-C7C3CF988A73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673225"/>
            <a:ext cx="8353425" cy="30162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comprobar su información sobre “COOPERACIÓN EN MATERIA DE EXAMEN” </a:t>
            </a:r>
            <a:b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s-ES" altLang="en-US" sz="40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(documento C/47/5)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200</Words>
  <Application>Microsoft Office PowerPoint</Application>
  <PresentationFormat>On-screen Show (4:3)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PowerPoint Presentation</vt:lpstr>
      <vt:lpstr>PowerPoint Presentation</vt:lpstr>
      <vt:lpstr>PowerPoint Presentation</vt:lpstr>
      <vt:lpstr>Para comprobar la información de la “LISTA DE LOS TAXONES PROTEGIDOS POR LOS MIEMBROS DE LA UNIÓN”  (documento C/47/6)</vt:lpstr>
      <vt:lpstr>PowerPoint Presentation</vt:lpstr>
      <vt:lpstr>PowerPoint Presentation</vt:lpstr>
      <vt:lpstr>PowerPoint Presentation</vt:lpstr>
      <vt:lpstr>PowerPoint Presentation</vt:lpstr>
      <vt:lpstr>Para comprobar su información sobre “COOPERACIÓN EN MATERIA DE EXAMEN”  (documento C/47/5)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WIPO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Button</dc:creator>
  <dc:description>15.07.08 (VR/dl)</dc:description>
  <cp:lastModifiedBy>BESSE Ariane</cp:lastModifiedBy>
  <cp:revision>139</cp:revision>
  <dcterms:created xsi:type="dcterms:W3CDTF">2007-09-27T06:29:59Z</dcterms:created>
  <dcterms:modified xsi:type="dcterms:W3CDTF">2014-05-07T13:07:14Z</dcterms:modified>
</cp:coreProperties>
</file>