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312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21D"/>
    <a:srgbClr val="00FF00"/>
    <a:srgbClr val="FF0066"/>
    <a:srgbClr val="0099CC"/>
    <a:srgbClr val="CC9900"/>
    <a:srgbClr val="00CC00"/>
    <a:srgbClr val="800000"/>
    <a:srgbClr val="CC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9397" autoAdjust="0"/>
  </p:normalViewPr>
  <p:slideViewPr>
    <p:cSldViewPr>
      <p:cViewPr>
        <p:scale>
          <a:sx n="100" d="100"/>
          <a:sy n="100" d="100"/>
        </p:scale>
        <p:origin x="-81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717" cy="480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6" y="1"/>
            <a:ext cx="3170717" cy="480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EFC951-4EFB-4742-8EB0-0DC10598BD35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E5CF9C-C538-45DD-B40A-CF5CC1461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717" cy="480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6" y="1"/>
            <a:ext cx="3170717" cy="480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7FE9BE-B3BD-4893-A3BD-D913EFFE3BBF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80" y="4560303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ADAF7-9894-4CAD-AB68-9E7A571BA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3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9AF0AF-BB68-4833-89F6-1B7D8ED4B42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D35247-4D04-428C-8BC0-9EF4F2CD6BA3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3" y="6502400"/>
            <a:ext cx="3951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 smtClean="0"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7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4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F69C-6DF5-4C06-B432-EBDC15153F8A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A9-1B8E-4853-B864-83C91A50D81F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4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AC1-74B9-4769-A427-A6EC7D01120E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75C9-6757-499B-BD8A-6402C7AFC451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881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9691" y="647763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995C-DBA0-48F4-B3BD-73D512179E2A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78FA-D4E7-4BAF-9A93-53F0FDEC97A6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2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37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EE09-304F-4C4C-A36D-747EEB766AEC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C4F8-5400-4072-8E7A-ADD772265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63C8-8D3A-478A-86BC-81772079354A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632D-4045-4C38-94AB-81B2B326ACF4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2BCF-1019-4BB3-934E-CB2B2E02C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6AF6-0E6D-4B9B-9169-58250DC16890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4612-DA65-4868-896C-C6CBB024A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3502B-9D06-4647-93C0-B3FC48EDFE08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65"/>
          <a:stretch/>
        </p:blipFill>
        <p:spPr bwMode="auto">
          <a:xfrm>
            <a:off x="216538" y="315044"/>
            <a:ext cx="8663310" cy="57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DE4779-17CB-44CB-8A48-FD8746E6DD9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364088" y="565150"/>
            <a:ext cx="3236913" cy="647700"/>
          </a:xfrm>
          <a:prstGeom prst="wedgeRoundRectCallout">
            <a:avLst>
              <a:gd name="adj1" fmla="val -152964"/>
              <a:gd name="adj2" fmla="val 34402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/>
              <a:t>Step 1</a:t>
            </a:r>
          </a:p>
          <a:p>
            <a:pPr algn="ctr" eaLnBrk="1" hangingPunct="1"/>
            <a:endParaRPr lang="en-US" altLang="en-US" sz="900"/>
          </a:p>
          <a:p>
            <a:pPr algn="ctr" eaLnBrk="1" hangingPunct="1"/>
            <a:r>
              <a:rPr lang="en-US" altLang="en-US" sz="1200"/>
              <a:t>Select “List of Authorities”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3068960"/>
            <a:ext cx="1584176" cy="279226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9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6F7D71-6088-4353-8B46-1320EB717AA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627" b="53757"/>
          <a:stretch>
            <a:fillRect/>
          </a:stretch>
        </p:blipFill>
        <p:spPr bwMode="auto">
          <a:xfrm>
            <a:off x="261938" y="3644900"/>
            <a:ext cx="87026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1255" b="21252"/>
          <a:stretch>
            <a:fillRect/>
          </a:stretch>
        </p:blipFill>
        <p:spPr bwMode="auto">
          <a:xfrm>
            <a:off x="250825" y="260350"/>
            <a:ext cx="869315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200275" y="1175657"/>
            <a:ext cx="1259681" cy="26239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284413" y="2625725"/>
            <a:ext cx="501491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 flipH="1">
            <a:off x="2411413" y="2852738"/>
            <a:ext cx="0" cy="8001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3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1" y="3858689"/>
            <a:ext cx="8316416" cy="220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1255" b="21252"/>
          <a:stretch>
            <a:fillRect/>
          </a:stretch>
        </p:blipFill>
        <p:spPr bwMode="auto">
          <a:xfrm>
            <a:off x="250825" y="260350"/>
            <a:ext cx="8693150" cy="3127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88E79-0A40-49E8-A425-7A92452702D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068296" y="1233711"/>
            <a:ext cx="1296194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484438" y="2794000"/>
            <a:ext cx="4418012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 flipH="1">
            <a:off x="2614613" y="2997200"/>
            <a:ext cx="12700" cy="898525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5364885" y="1337493"/>
            <a:ext cx="3005654" cy="580207"/>
          </a:xfrm>
          <a:prstGeom prst="wedgeRoundRectCallout">
            <a:avLst>
              <a:gd name="adj1" fmla="val -51007"/>
              <a:gd name="adj2" fmla="val 4955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5364885" y="1341661"/>
            <a:ext cx="3225572" cy="576039"/>
          </a:xfrm>
          <a:prstGeom prst="wedgeRoundRectCallout">
            <a:avLst>
              <a:gd name="adj1" fmla="val -110538"/>
              <a:gd name="adj2" fmla="val -2847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i.e. in this case:  </a:t>
            </a:r>
            <a:r>
              <a:rPr lang="en-US" altLang="en-US" sz="1200" smtClean="0"/>
              <a:t>Netherlands </a:t>
            </a:r>
            <a:r>
              <a:rPr lang="en-US" altLang="en-US" sz="1200"/>
              <a:t>offers to carry out DUS examinations on behalf of France</a:t>
            </a:r>
            <a:endParaRPr lang="en-US" alt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8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9F8095-29E5-479D-925D-990E8446E162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55006" b="21252"/>
          <a:stretch>
            <a:fillRect/>
          </a:stretch>
        </p:blipFill>
        <p:spPr bwMode="auto">
          <a:xfrm>
            <a:off x="1763713" y="188913"/>
            <a:ext cx="7038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857375" y="244475"/>
            <a:ext cx="2528888" cy="2667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6" t="66438" r="13177" b="29868"/>
          <a:stretch>
            <a:fillRect/>
          </a:stretch>
        </p:blipFill>
        <p:spPr bwMode="auto">
          <a:xfrm>
            <a:off x="1763713" y="2292350"/>
            <a:ext cx="70564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 Box 18"/>
          <p:cNvSpPr txBox="1">
            <a:spLocks noChangeArrowheads="1"/>
          </p:cNvSpPr>
          <p:nvPr/>
        </p:nvSpPr>
        <p:spPr bwMode="auto">
          <a:xfrm>
            <a:off x="92075" y="2133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Examples</a:t>
            </a:r>
          </a:p>
        </p:txBody>
      </p:sp>
      <p:grpSp>
        <p:nvGrpSpPr>
          <p:cNvPr id="13320" name="Group 36"/>
          <p:cNvGrpSpPr>
            <a:grpSpLocks/>
          </p:cNvGrpSpPr>
          <p:nvPr/>
        </p:nvGrpSpPr>
        <p:grpSpPr bwMode="auto">
          <a:xfrm>
            <a:off x="38100" y="2781300"/>
            <a:ext cx="8872538" cy="376238"/>
            <a:chOff x="24" y="1752"/>
            <a:chExt cx="5589" cy="237"/>
          </a:xfrm>
        </p:grpSpPr>
        <p:pic>
          <p:nvPicPr>
            <p:cNvPr id="133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6" t="70117" r="13177" b="26189"/>
            <a:stretch>
              <a:fillRect/>
            </a:stretch>
          </p:blipFill>
          <p:spPr bwMode="auto">
            <a:xfrm>
              <a:off x="1111" y="1762"/>
              <a:ext cx="444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2" name="Text Box 9"/>
            <p:cNvSpPr txBox="1">
              <a:spLocks noChangeArrowheads="1"/>
            </p:cNvSpPr>
            <p:nvPr/>
          </p:nvSpPr>
          <p:spPr bwMode="auto">
            <a:xfrm>
              <a:off x="24" y="1752"/>
              <a:ext cx="5589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3" name="Text Box 20"/>
            <p:cNvSpPr txBox="1">
              <a:spLocks noChangeArrowheads="1"/>
            </p:cNvSpPr>
            <p:nvPr/>
          </p:nvSpPr>
          <p:spPr bwMode="auto">
            <a:xfrm>
              <a:off x="74" y="1776"/>
              <a:ext cx="9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 (AU)</a:t>
              </a:r>
            </a:p>
          </p:txBody>
        </p:sp>
      </p:grpSp>
      <p:grpSp>
        <p:nvGrpSpPr>
          <p:cNvPr id="13321" name="Group 35"/>
          <p:cNvGrpSpPr>
            <a:grpSpLocks/>
          </p:cNvGrpSpPr>
          <p:nvPr/>
        </p:nvGrpSpPr>
        <p:grpSpPr bwMode="auto">
          <a:xfrm>
            <a:off x="47625" y="3284538"/>
            <a:ext cx="9032875" cy="576262"/>
            <a:chOff x="30" y="2069"/>
            <a:chExt cx="5690" cy="363"/>
          </a:xfrm>
        </p:grpSpPr>
        <p:sp>
          <p:nvSpPr>
            <p:cNvPr id="13328" name="Rectangle 25"/>
            <p:cNvSpPr>
              <a:spLocks noChangeArrowheads="1"/>
            </p:cNvSpPr>
            <p:nvPr/>
          </p:nvSpPr>
          <p:spPr bwMode="auto">
            <a:xfrm>
              <a:off x="30" y="2069"/>
              <a:ext cx="5690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Text Box 21"/>
            <p:cNvSpPr txBox="1">
              <a:spLocks noChangeArrowheads="1"/>
            </p:cNvSpPr>
            <p:nvPr/>
          </p:nvSpPr>
          <p:spPr bwMode="auto">
            <a:xfrm>
              <a:off x="38" y="2125"/>
              <a:ext cx="10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Germany (DE)</a:t>
              </a:r>
            </a:p>
          </p:txBody>
        </p:sp>
        <p:pic>
          <p:nvPicPr>
            <p:cNvPr id="13330" name="Picture 23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1" t="38255" r="4649" b="56429"/>
            <a:stretch>
              <a:fillRect/>
            </a:stretch>
          </p:blipFill>
          <p:spPr bwMode="auto">
            <a:xfrm>
              <a:off x="1063" y="2090"/>
              <a:ext cx="463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22" name="Group 34"/>
          <p:cNvGrpSpPr>
            <a:grpSpLocks/>
          </p:cNvGrpSpPr>
          <p:nvPr/>
        </p:nvGrpSpPr>
        <p:grpSpPr bwMode="auto">
          <a:xfrm>
            <a:off x="73025" y="4005263"/>
            <a:ext cx="8769350" cy="1270000"/>
            <a:chOff x="46" y="2523"/>
            <a:chExt cx="5524" cy="800"/>
          </a:xfrm>
        </p:grpSpPr>
        <p:sp>
          <p:nvSpPr>
            <p:cNvPr id="13325" name="Text Box 17"/>
            <p:cNvSpPr txBox="1">
              <a:spLocks noChangeArrowheads="1"/>
            </p:cNvSpPr>
            <p:nvPr/>
          </p:nvSpPr>
          <p:spPr bwMode="auto">
            <a:xfrm>
              <a:off x="46" y="2523"/>
              <a:ext cx="5524" cy="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3326" name="Text Box 22"/>
            <p:cNvSpPr txBox="1">
              <a:spLocks noChangeArrowheads="1"/>
            </p:cNvSpPr>
            <p:nvPr/>
          </p:nvSpPr>
          <p:spPr bwMode="auto">
            <a:xfrm>
              <a:off x="56" y="2659"/>
              <a:ext cx="104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Republic of Korea (KR)</a:t>
              </a:r>
            </a:p>
          </p:txBody>
        </p:sp>
        <p:pic>
          <p:nvPicPr>
            <p:cNvPr id="13327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5" t="51256" r="5626" b="32504"/>
            <a:stretch>
              <a:fillRect/>
            </a:stretch>
          </p:blipFill>
          <p:spPr bwMode="auto">
            <a:xfrm>
              <a:off x="1111" y="2547"/>
              <a:ext cx="445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23" name="Rectangle 4"/>
          <p:cNvSpPr>
            <a:spLocks noChangeArrowheads="1"/>
          </p:cNvSpPr>
          <p:nvPr/>
        </p:nvSpPr>
        <p:spPr bwMode="auto">
          <a:xfrm>
            <a:off x="2025650" y="1374775"/>
            <a:ext cx="4633913" cy="1905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Line 6"/>
          <p:cNvSpPr>
            <a:spLocks noChangeShapeType="1"/>
          </p:cNvSpPr>
          <p:nvPr/>
        </p:nvSpPr>
        <p:spPr bwMode="auto">
          <a:xfrm>
            <a:off x="2049463" y="1539875"/>
            <a:ext cx="12700" cy="703263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47371" y="4570884"/>
            <a:ext cx="9001125" cy="152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5"/>
          <a:stretch/>
        </p:blipFill>
        <p:spPr bwMode="auto">
          <a:xfrm>
            <a:off x="1475656" y="4643438"/>
            <a:ext cx="7488832" cy="11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5E722C-DCF5-45A9-8142-791FED6B566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59113" y="620713"/>
            <a:ext cx="21605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73079" r="12593" b="23227"/>
          <a:stretch>
            <a:fillRect/>
          </a:stretch>
        </p:blipFill>
        <p:spPr bwMode="auto">
          <a:xfrm>
            <a:off x="1692275" y="2205038"/>
            <a:ext cx="73437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34925" y="220503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Examples</a:t>
            </a:r>
          </a:p>
        </p:txBody>
      </p:sp>
      <p:grpSp>
        <p:nvGrpSpPr>
          <p:cNvPr id="14342" name="Group 31"/>
          <p:cNvGrpSpPr>
            <a:grpSpLocks/>
          </p:cNvGrpSpPr>
          <p:nvPr/>
        </p:nvGrpSpPr>
        <p:grpSpPr bwMode="auto">
          <a:xfrm>
            <a:off x="34925" y="2852738"/>
            <a:ext cx="9051925" cy="576262"/>
            <a:chOff x="22" y="2024"/>
            <a:chExt cx="5702" cy="363"/>
          </a:xfrm>
        </p:grpSpPr>
        <p:sp>
          <p:nvSpPr>
            <p:cNvPr id="14355" name="Text Box 10"/>
            <p:cNvSpPr txBox="1">
              <a:spLocks noChangeArrowheads="1"/>
            </p:cNvSpPr>
            <p:nvPr/>
          </p:nvSpPr>
          <p:spPr bwMode="auto">
            <a:xfrm>
              <a:off x="22" y="2024"/>
              <a:ext cx="5702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4356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0" t="77505" r="4463" b="16135"/>
            <a:stretch>
              <a:fillRect/>
            </a:stretch>
          </p:blipFill>
          <p:spPr bwMode="auto">
            <a:xfrm>
              <a:off x="1111" y="2040"/>
              <a:ext cx="4604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7" name="Text Box 19"/>
            <p:cNvSpPr txBox="1">
              <a:spLocks noChangeArrowheads="1"/>
            </p:cNvSpPr>
            <p:nvPr/>
          </p:nvSpPr>
          <p:spPr bwMode="auto">
            <a:xfrm>
              <a:off x="22" y="2065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 (AU)</a:t>
              </a:r>
            </a:p>
          </p:txBody>
        </p:sp>
      </p:grpSp>
      <p:grpSp>
        <p:nvGrpSpPr>
          <p:cNvPr id="14344" name="Group 32"/>
          <p:cNvGrpSpPr>
            <a:grpSpLocks/>
          </p:cNvGrpSpPr>
          <p:nvPr/>
        </p:nvGrpSpPr>
        <p:grpSpPr bwMode="auto">
          <a:xfrm>
            <a:off x="34925" y="3789363"/>
            <a:ext cx="9051925" cy="576262"/>
            <a:chOff x="22" y="2478"/>
            <a:chExt cx="5702" cy="363"/>
          </a:xfrm>
        </p:grpSpPr>
        <p:sp>
          <p:nvSpPr>
            <p:cNvPr id="14352" name="Text Box 23"/>
            <p:cNvSpPr txBox="1">
              <a:spLocks noChangeArrowheads="1"/>
            </p:cNvSpPr>
            <p:nvPr/>
          </p:nvSpPr>
          <p:spPr bwMode="auto">
            <a:xfrm>
              <a:off x="22" y="2478"/>
              <a:ext cx="5702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22" y="2478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Canada (CA)</a:t>
              </a:r>
            </a:p>
          </p:txBody>
        </p:sp>
        <p:pic>
          <p:nvPicPr>
            <p:cNvPr id="14354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0" t="79228" r="3824" b="16595"/>
            <a:stretch>
              <a:fillRect/>
            </a:stretch>
          </p:blipFill>
          <p:spPr bwMode="auto">
            <a:xfrm>
              <a:off x="1073" y="2483"/>
              <a:ext cx="462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34925" y="464343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Kenya (KE)</a:t>
            </a:r>
          </a:p>
        </p:txBody>
      </p:sp>
      <p:pic>
        <p:nvPicPr>
          <p:cNvPr id="14346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55006" b="21252"/>
          <a:stretch>
            <a:fillRect/>
          </a:stretch>
        </p:blipFill>
        <p:spPr bwMode="auto">
          <a:xfrm>
            <a:off x="1763713" y="188913"/>
            <a:ext cx="7038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2154238" y="1549400"/>
            <a:ext cx="4722812" cy="22383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Line 5"/>
          <p:cNvSpPr>
            <a:spLocks noChangeShapeType="1"/>
          </p:cNvSpPr>
          <p:nvPr/>
        </p:nvSpPr>
        <p:spPr bwMode="auto">
          <a:xfrm flipH="1">
            <a:off x="2224088" y="1765300"/>
            <a:ext cx="0" cy="4318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2ECA22-1006-430B-904A-E97D3D413E9F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2339975" y="2060575"/>
            <a:ext cx="4752975" cy="2592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/>
              <a:t>If you wish to copy extracts into an Excel worksheet or Word table, please use the procedure explained in </a:t>
            </a:r>
          </a:p>
          <a:p>
            <a:pPr algn="ctr" eaLnBrk="1" hangingPunct="1"/>
            <a:r>
              <a:rPr lang="en-US" altLang="en-US" sz="2400" b="1"/>
              <a:t>Slides 7 and 8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08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7B8240-7C79-4F89-B07B-33A54ADAF5C2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00063"/>
            <a:ext cx="89058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5784689" y="2276872"/>
            <a:ext cx="2531727" cy="886545"/>
          </a:xfrm>
          <a:prstGeom prst="wedgeRoundRectCallout">
            <a:avLst>
              <a:gd name="adj1" fmla="val -92522"/>
              <a:gd name="adj2" fmla="val 14267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/>
              <a:t>Step 2</a:t>
            </a:r>
          </a:p>
          <a:p>
            <a:pPr algn="ctr" eaLnBrk="1" hangingPunct="1"/>
            <a:endParaRPr lang="en-US" altLang="en-US" sz="900"/>
          </a:p>
          <a:p>
            <a:pPr algn="ctr" eaLnBrk="1" hangingPunct="1"/>
            <a:r>
              <a:rPr lang="en-US" altLang="en-US" sz="1200"/>
              <a:t>Select your </a:t>
            </a:r>
            <a:r>
              <a:rPr lang="en-US" altLang="en-US" sz="1200" smtClean="0"/>
              <a:t>authority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7962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" y="693454"/>
            <a:ext cx="894739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5CF670-BCAC-4BB7-BA34-B6C7E82CDDE7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149081" y="1773238"/>
            <a:ext cx="2879303" cy="719137"/>
          </a:xfrm>
          <a:prstGeom prst="wedgeRoundRectCallout">
            <a:avLst>
              <a:gd name="adj1" fmla="val -87861"/>
              <a:gd name="adj2" fmla="val 18399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smtClean="0"/>
              <a:t>Check your data concerning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/>
              <a:t>“Cooperation in Examination” </a:t>
            </a:r>
            <a:r>
              <a:rPr lang="en-US" altLang="en-US" sz="1200"/>
              <a:t/>
            </a:r>
            <a:br>
              <a:rPr lang="en-US" altLang="en-US" sz="1200"/>
            </a:br>
            <a:r>
              <a:rPr lang="en-US" altLang="en-US" sz="1200" smtClean="0"/>
              <a:t>(document </a:t>
            </a:r>
            <a:r>
              <a:rPr lang="en-US" altLang="en-US" sz="1200" smtClean="0"/>
              <a:t>C/50/5</a:t>
            </a:r>
            <a:r>
              <a:rPr lang="en-US" altLang="en-US" sz="1200" dirty="0"/>
              <a:t>)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772594" y="3512313"/>
            <a:ext cx="1655390" cy="228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1977319" y="3512313"/>
            <a:ext cx="71913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3873664" y="188640"/>
            <a:ext cx="3240087" cy="719931"/>
          </a:xfrm>
          <a:prstGeom prst="wedgeRoundRectCallout">
            <a:avLst>
              <a:gd name="adj1" fmla="val -98884"/>
              <a:gd name="adj2" fmla="val 40575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smtClean="0"/>
              <a:t>If relevant, review your data in the 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/>
              <a:t>“List of taxa protected by the members</a:t>
            </a:r>
            <a:br>
              <a:rPr lang="en-US" altLang="en-US" sz="1200" dirty="0"/>
            </a:br>
            <a:r>
              <a:rPr lang="en-US" altLang="en-US" sz="1200" dirty="0"/>
              <a:t>of the Union</a:t>
            </a:r>
            <a:r>
              <a:rPr lang="en-US" altLang="en-US" sz="1200"/>
              <a:t>” </a:t>
            </a:r>
            <a:r>
              <a:rPr lang="en-US" altLang="en-US" sz="1200" smtClean="0"/>
              <a:t>(document </a:t>
            </a:r>
            <a:r>
              <a:rPr lang="en-US" altLang="en-US" sz="1200" smtClean="0"/>
              <a:t>C/50/6</a:t>
            </a:r>
            <a:r>
              <a:rPr lang="en-US" alt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974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F3335A-E29F-4A80-A4F1-804DA06E5345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836712"/>
            <a:ext cx="8353425" cy="2835275"/>
          </a:xfrm>
        </p:spPr>
        <p:txBody>
          <a:bodyPr/>
          <a:lstStyle/>
          <a:p>
            <a:pPr>
              <a:defRPr/>
            </a:pPr>
            <a:r>
              <a:rPr lang="en-US" altLang="en-US" sz="3600" b="1" u="sng" smtClean="0">
                <a:solidFill>
                  <a:srgbClr val="2B621D"/>
                </a:solidFill>
              </a:rPr>
              <a:t>Preparation of document C/51/6</a:t>
            </a:r>
            <a:br>
              <a:rPr lang="en-US" altLang="en-US" sz="3600" b="1" u="sng" smtClean="0">
                <a:solidFill>
                  <a:srgbClr val="2B621D"/>
                </a:solidFill>
              </a:rPr>
            </a:br>
            <a:r>
              <a:rPr lang="en-US" altLang="en-US" sz="3600" b="1">
                <a:solidFill>
                  <a:srgbClr val="2B621D"/>
                </a:solidFill>
              </a:rPr>
              <a:t/>
            </a:r>
            <a:br>
              <a:rPr lang="en-US" altLang="en-US" sz="3600" b="1">
                <a:solidFill>
                  <a:srgbClr val="2B621D"/>
                </a:solidFill>
              </a:rPr>
            </a:br>
            <a:r>
              <a:rPr lang="en-US" altLang="en-US" sz="3600" b="1" smtClean="0">
                <a:solidFill>
                  <a:srgbClr val="2B621D"/>
                </a:solidFill>
              </a:rPr>
              <a:t>If relevant, review your </a:t>
            </a:r>
            <a:r>
              <a:rPr lang="en-US" altLang="en-US" sz="3600" b="1">
                <a:solidFill>
                  <a:srgbClr val="2B621D"/>
                </a:solidFill>
              </a:rPr>
              <a:t>data </a:t>
            </a:r>
            <a:r>
              <a:rPr lang="en-US" altLang="en-US" sz="3600" b="1">
                <a:solidFill>
                  <a:srgbClr val="2B621D"/>
                </a:solidFill>
              </a:rPr>
              <a:t>in </a:t>
            </a:r>
            <a:r>
              <a:rPr lang="en-US" altLang="en-US" sz="3600" b="1" smtClean="0">
                <a:solidFill>
                  <a:srgbClr val="2B621D"/>
                </a:solidFill>
              </a:rPr>
              <a:t>the</a:t>
            </a:r>
            <a:br>
              <a:rPr lang="en-US" altLang="en-US" sz="3600" b="1" smtClean="0">
                <a:solidFill>
                  <a:srgbClr val="2B621D"/>
                </a:solidFill>
              </a:rPr>
            </a:br>
            <a:r>
              <a:rPr lang="en-US" altLang="en-US" sz="3600" b="1" smtClean="0">
                <a:solidFill>
                  <a:srgbClr val="2B621D"/>
                </a:solidFill>
              </a:rPr>
              <a:t>LIST </a:t>
            </a:r>
            <a:r>
              <a:rPr lang="en-US" altLang="en-US" sz="3600" b="1" dirty="0" smtClean="0">
                <a:solidFill>
                  <a:srgbClr val="2B621D"/>
                </a:solidFill>
              </a:rPr>
              <a:t>OF TAXA </a:t>
            </a:r>
            <a:r>
              <a:rPr lang="en-US" altLang="en-US" sz="3600" b="1" smtClean="0">
                <a:solidFill>
                  <a:srgbClr val="2B621D"/>
                </a:solidFill>
              </a:rPr>
              <a:t>PROTECTED </a:t>
            </a:r>
            <a:r>
              <a:rPr lang="en-US" altLang="en-US" sz="3600" b="1" smtClean="0">
                <a:solidFill>
                  <a:srgbClr val="2B621D"/>
                </a:solidFill>
              </a:rPr>
              <a:t>BY THE </a:t>
            </a:r>
            <a:r>
              <a:rPr lang="en-US" altLang="en-US" sz="3600" b="1" dirty="0" smtClean="0">
                <a:solidFill>
                  <a:srgbClr val="2B621D"/>
                </a:solidFill>
              </a:rPr>
              <a:t>MEMBERS OF </a:t>
            </a:r>
            <a:r>
              <a:rPr lang="en-US" altLang="en-US" sz="3600" b="1" smtClean="0">
                <a:solidFill>
                  <a:srgbClr val="2B621D"/>
                </a:solidFill>
              </a:rPr>
              <a:t>THE </a:t>
            </a:r>
            <a:r>
              <a:rPr lang="en-US" altLang="en-US" sz="3600" b="1" smtClean="0">
                <a:solidFill>
                  <a:srgbClr val="2B621D"/>
                </a:solidFill>
              </a:rPr>
              <a:t>UNION</a:t>
            </a:r>
            <a:br>
              <a:rPr lang="en-US" altLang="en-US" sz="3600" b="1" smtClean="0">
                <a:solidFill>
                  <a:srgbClr val="2B621D"/>
                </a:solidFill>
              </a:rPr>
            </a:br>
            <a:endParaRPr lang="en-US" altLang="en-US" sz="3600" dirty="0" smtClean="0">
              <a:solidFill>
                <a:srgbClr val="2B621D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194920" cy="3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99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3"/>
          <a:stretch/>
        </p:blipFill>
        <p:spPr bwMode="auto">
          <a:xfrm>
            <a:off x="11875" y="1340768"/>
            <a:ext cx="9001496" cy="365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49F5A6-07D2-46BD-931C-4FB4083A45F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245818" y="3043126"/>
            <a:ext cx="958030" cy="254000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29525" y="388467"/>
            <a:ext cx="1273175" cy="376237"/>
          </a:xfrm>
          <a:prstGeom prst="rect">
            <a:avLst/>
          </a:prstGeom>
          <a:noFill/>
          <a:ln w="9525">
            <a:solidFill>
              <a:srgbClr val="2B621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B621D"/>
                </a:solidFill>
              </a:rPr>
              <a:t>Example 1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267744" y="4063380"/>
            <a:ext cx="5545137" cy="36004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2351" y="4063380"/>
            <a:ext cx="5545137" cy="36004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95736" y="2132856"/>
            <a:ext cx="5904656" cy="43204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75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"/>
          <a:stretch/>
        </p:blipFill>
        <p:spPr bwMode="auto">
          <a:xfrm>
            <a:off x="156417" y="764704"/>
            <a:ext cx="8808071" cy="367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r="4202"/>
          <a:stretch/>
        </p:blipFill>
        <p:spPr bwMode="auto">
          <a:xfrm>
            <a:off x="1650671" y="4557628"/>
            <a:ext cx="6881770" cy="180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4561C7-EC1B-4596-91F0-A8A3DDE112D2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759280" y="1340768"/>
            <a:ext cx="1084528" cy="2889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752572" y="2565400"/>
            <a:ext cx="7033666" cy="374392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8964488" y="3645024"/>
            <a:ext cx="0" cy="953006"/>
          </a:xfrm>
          <a:prstGeom prst="line">
            <a:avLst/>
          </a:prstGeom>
          <a:noFill/>
          <a:ln w="63500">
            <a:solidFill>
              <a:srgbClr val="2B621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7596188" y="115888"/>
            <a:ext cx="1273175" cy="376237"/>
          </a:xfrm>
          <a:prstGeom prst="rect">
            <a:avLst/>
          </a:prstGeom>
          <a:noFill/>
          <a:ln w="9525">
            <a:solidFill>
              <a:srgbClr val="2B621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B621D"/>
                </a:solidFill>
              </a:rPr>
              <a:t>Example 2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63688" y="2268186"/>
            <a:ext cx="789507" cy="152577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87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0" y="536402"/>
            <a:ext cx="8886458" cy="532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24E85C-7A54-4021-BD9C-10BB4A0F999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95536" y="2780928"/>
            <a:ext cx="8424936" cy="317219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4788025" y="536402"/>
            <a:ext cx="3409826" cy="879648"/>
          </a:xfrm>
          <a:prstGeom prst="wedgeRoundRectCallout">
            <a:avLst>
              <a:gd name="adj1" fmla="val -65561"/>
              <a:gd name="adj2" fmla="val 22817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/>
              <a:t>If you wish to copy into Excel sheet or Word </a:t>
            </a:r>
            <a:r>
              <a:rPr lang="en-US" altLang="en-US" sz="1200" b="1" smtClean="0"/>
              <a:t>table</a:t>
            </a:r>
          </a:p>
          <a:p>
            <a:pPr algn="ctr" eaLnBrk="1" hangingPunct="1"/>
            <a:endParaRPr lang="en-US" altLang="en-US" sz="900"/>
          </a:p>
          <a:p>
            <a:pPr algn="ctr" eaLnBrk="1" hangingPunct="1"/>
            <a:r>
              <a:rPr lang="en-US" altLang="en-US" sz="1200"/>
              <a:t>Select text and “copy” and…</a:t>
            </a:r>
          </a:p>
        </p:txBody>
      </p:sp>
    </p:spTree>
    <p:extLst>
      <p:ext uri="{BB962C8B-B14F-4D97-AF65-F5344CB8AC3E}">
        <p14:creationId xmlns:p14="http://schemas.microsoft.com/office/powerpoint/2010/main" val="125348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5"/>
          <a:stretch/>
        </p:blipFill>
        <p:spPr bwMode="auto">
          <a:xfrm>
            <a:off x="107504" y="169517"/>
            <a:ext cx="6274271" cy="361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2" b="11472"/>
          <a:stretch/>
        </p:blipFill>
        <p:spPr bwMode="auto">
          <a:xfrm>
            <a:off x="899591" y="2708920"/>
            <a:ext cx="7633221" cy="38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9F5A3C-D432-4F6C-8E2B-BCA014FA12B1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364163" y="549275"/>
            <a:ext cx="3049587" cy="719485"/>
          </a:xfrm>
          <a:prstGeom prst="wedgeRoundRectCallout">
            <a:avLst>
              <a:gd name="adj1" fmla="val -193231"/>
              <a:gd name="adj2" fmla="val 25966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200"/>
          </a:p>
        </p:txBody>
      </p:sp>
      <p:sp>
        <p:nvSpPr>
          <p:cNvPr id="9222" name="AutoShape 2"/>
          <p:cNvSpPr>
            <a:spLocks noChangeArrowheads="1"/>
          </p:cNvSpPr>
          <p:nvPr/>
        </p:nvSpPr>
        <p:spPr bwMode="auto">
          <a:xfrm>
            <a:off x="5364162" y="549275"/>
            <a:ext cx="3528318" cy="719485"/>
          </a:xfrm>
          <a:prstGeom prst="wedgeRoundRectCallout">
            <a:avLst>
              <a:gd name="adj1" fmla="val -197159"/>
              <a:gd name="adj2" fmla="val -9172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200" smtClean="0"/>
          </a:p>
          <a:p>
            <a:pPr algn="ctr" eaLnBrk="1" hangingPunct="1"/>
            <a:r>
              <a:rPr lang="en-US" altLang="en-US" sz="1200" smtClean="0"/>
              <a:t>… </a:t>
            </a:r>
            <a:r>
              <a:rPr lang="en-US" altLang="en-US" sz="1200"/>
              <a:t>“paste” into Excel spreadsheet or Word table</a:t>
            </a:r>
          </a:p>
        </p:txBody>
      </p:sp>
    </p:spTree>
    <p:extLst>
      <p:ext uri="{BB962C8B-B14F-4D97-AF65-F5344CB8AC3E}">
        <p14:creationId xmlns:p14="http://schemas.microsoft.com/office/powerpoint/2010/main" val="325601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E6F97C-9FEF-4D29-86B2-5B82A90BE6DF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836712"/>
            <a:ext cx="8353425" cy="2835275"/>
          </a:xfrm>
        </p:spPr>
        <p:txBody>
          <a:bodyPr/>
          <a:lstStyle/>
          <a:p>
            <a:pPr>
              <a:defRPr/>
            </a:pPr>
            <a:r>
              <a:rPr lang="en-US" altLang="en-US" sz="3600" b="1" u="sng">
                <a:solidFill>
                  <a:srgbClr val="2B621D"/>
                </a:solidFill>
              </a:rPr>
              <a:t>Preparation of </a:t>
            </a:r>
            <a:r>
              <a:rPr lang="en-US" altLang="en-US" sz="3600" b="1" u="sng">
                <a:solidFill>
                  <a:srgbClr val="2B621D"/>
                </a:solidFill>
              </a:rPr>
              <a:t>document </a:t>
            </a:r>
            <a:r>
              <a:rPr lang="en-US" altLang="en-US" sz="3600" b="1" u="sng" smtClean="0">
                <a:solidFill>
                  <a:srgbClr val="2B621D"/>
                </a:solidFill>
              </a:rPr>
              <a:t>C/51/5</a:t>
            </a:r>
            <a:br>
              <a:rPr lang="en-US" altLang="en-US" sz="3600" b="1" u="sng" smtClean="0">
                <a:solidFill>
                  <a:srgbClr val="2B621D"/>
                </a:solidFill>
              </a:rPr>
            </a:br>
            <a:r>
              <a:rPr lang="en-US" altLang="en-US" sz="3600" b="1" u="sng" smtClean="0">
                <a:solidFill>
                  <a:srgbClr val="2B621D"/>
                </a:solidFill>
              </a:rPr>
              <a:t/>
            </a:r>
            <a:br>
              <a:rPr lang="en-US" altLang="en-US" sz="3600" b="1" u="sng" smtClean="0">
                <a:solidFill>
                  <a:srgbClr val="2B621D"/>
                </a:solidFill>
              </a:rPr>
            </a:br>
            <a:r>
              <a:rPr lang="en-US" altLang="en-US" sz="3600" b="1" smtClean="0">
                <a:solidFill>
                  <a:srgbClr val="2B621D"/>
                </a:solidFill>
              </a:rPr>
              <a:t>C</a:t>
            </a:r>
            <a:r>
              <a:rPr lang="en-US" altLang="en-US" sz="3600" b="1" smtClean="0">
                <a:solidFill>
                  <a:srgbClr val="2B621D"/>
                </a:solidFill>
              </a:rPr>
              <a:t>heck your data concerning</a:t>
            </a:r>
            <a:r>
              <a:rPr lang="en-US" altLang="en-US" sz="3600" b="1" smtClean="0">
                <a:solidFill>
                  <a:srgbClr val="2B621D"/>
                </a:solidFill>
              </a:rPr>
              <a:t/>
            </a:r>
            <a:br>
              <a:rPr lang="en-US" altLang="en-US" sz="3600" b="1" smtClean="0">
                <a:solidFill>
                  <a:srgbClr val="2B621D"/>
                </a:solidFill>
              </a:rPr>
            </a:br>
            <a:r>
              <a:rPr lang="en-US" altLang="en-US" sz="3600" b="1" smtClean="0">
                <a:solidFill>
                  <a:srgbClr val="2B621D"/>
                </a:solidFill>
              </a:rPr>
              <a:t>COOPERATION </a:t>
            </a:r>
            <a:r>
              <a:rPr lang="en-US" altLang="en-US" sz="3600" b="1" smtClean="0">
                <a:solidFill>
                  <a:srgbClr val="2B621D"/>
                </a:solidFill>
              </a:rPr>
              <a:t>IN </a:t>
            </a:r>
            <a:r>
              <a:rPr lang="en-US" altLang="en-US" sz="3600" b="1" smtClean="0">
                <a:solidFill>
                  <a:srgbClr val="2B621D"/>
                </a:solidFill>
              </a:rPr>
              <a:t>EXAMINATION</a:t>
            </a:r>
            <a:r>
              <a:rPr lang="en-US" altLang="en-US" sz="3600" b="1" smtClean="0">
                <a:solidFill>
                  <a:srgbClr val="2B621D"/>
                </a:solidFill>
              </a:rPr>
              <a:t/>
            </a:r>
            <a:br>
              <a:rPr lang="en-US" altLang="en-US" sz="3600" b="1" smtClean="0">
                <a:solidFill>
                  <a:srgbClr val="2B621D"/>
                </a:solidFill>
              </a:rPr>
            </a:br>
            <a:endParaRPr lang="en-US" altLang="en-US" sz="3600" b="1" dirty="0" smtClean="0">
              <a:solidFill>
                <a:srgbClr val="2B621D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194920" cy="3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301701"/>
      </p:ext>
    </p:extLst>
  </p:cSld>
  <p:clrMapOvr>
    <a:masterClrMapping/>
  </p:clrMapOvr>
</p:sld>
</file>

<file path=ppt/theme/theme1.xml><?xml version="1.0" encoding="utf-8"?>
<a:theme xmlns:a="http://schemas.openxmlformats.org/drawingml/2006/main" name="_UPOV_PPT_template_EN_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_UPOV_PPT_template_EN_2017</Template>
  <TotalTime>531</TotalTime>
  <Words>151</Words>
  <Application>Microsoft Office PowerPoint</Application>
  <PresentationFormat>On-screen Show (4:3)</PresentationFormat>
  <Paragraphs>46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_UPOV_PPT_template_EN_2017</vt:lpstr>
      <vt:lpstr>PowerPoint Presentation</vt:lpstr>
      <vt:lpstr>PowerPoint Presentation</vt:lpstr>
      <vt:lpstr>PowerPoint Presentation</vt:lpstr>
      <vt:lpstr>Preparation of document C/51/6  If relevant, review your data in the LIST OF TAXA PROTECTED BY THE MEMBERS OF THE UNION </vt:lpstr>
      <vt:lpstr>PowerPoint Presentation</vt:lpstr>
      <vt:lpstr>PowerPoint Presentation</vt:lpstr>
      <vt:lpstr>PowerPoint Presentation</vt:lpstr>
      <vt:lpstr>PowerPoint Presentation</vt:lpstr>
      <vt:lpstr>Preparation of document C/51/5  Check your data concerning COOPERATION IN EXAMINATION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BESSE Ariane</dc:creator>
  <cp:lastModifiedBy>BESSE Ariane</cp:lastModifiedBy>
  <cp:revision>19</cp:revision>
  <cp:lastPrinted>2017-04-24T14:35:33Z</cp:lastPrinted>
  <dcterms:created xsi:type="dcterms:W3CDTF">2017-05-15T15:16:07Z</dcterms:created>
  <dcterms:modified xsi:type="dcterms:W3CDTF">2017-05-18T14:33:56Z</dcterms:modified>
</cp:coreProperties>
</file>