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99" r:id="rId2"/>
    <p:sldId id="287" r:id="rId3"/>
    <p:sldId id="301" r:id="rId4"/>
    <p:sldId id="302" r:id="rId5"/>
    <p:sldId id="288" r:id="rId6"/>
    <p:sldId id="289" r:id="rId7"/>
    <p:sldId id="290" r:id="rId8"/>
    <p:sldId id="291" r:id="rId9"/>
    <p:sldId id="305" r:id="rId10"/>
    <p:sldId id="292" r:id="rId11"/>
    <p:sldId id="304" r:id="rId12"/>
    <p:sldId id="297" r:id="rId13"/>
    <p:sldId id="298" r:id="rId14"/>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59813" autoAdjust="0"/>
  </p:normalViewPr>
  <p:slideViewPr>
    <p:cSldViewPr>
      <p:cViewPr varScale="1">
        <p:scale>
          <a:sx n="36" d="100"/>
          <a:sy n="36" d="100"/>
        </p:scale>
        <p:origin x="-2262"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A1FEE29-343A-4A9B-92CE-AF9E6EFC0B47}" type="datetimeFigureOut">
              <a:rPr lang="en-AU"/>
              <a:pPr>
                <a:defRPr/>
              </a:pPr>
              <a:t>17/10/2014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CAE4C8B-D9AC-497E-81F2-7E4405F3A652}" type="slidenum">
              <a:rPr lang="en-AU"/>
              <a:pPr>
                <a:defRPr/>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hangingPunct="0"/>
            <a:fld id="{03141A81-0D74-406D-B248-DC9B7A004357}" type="slidenum">
              <a:rPr lang="en-US" smtClean="0">
                <a:latin typeface="Times New Roman" pitchFamily="18" charset="0"/>
              </a:rPr>
              <a:pPr eaLnBrk="0" hangingPunct="0"/>
              <a:t>1</a:t>
            </a:fld>
            <a:endParaRPr lang="en-US" smtClean="0">
              <a:latin typeface="Times New Roman" pitchFamily="18" charset="0"/>
            </a:endParaRPr>
          </a:p>
        </p:txBody>
      </p:sp>
      <p:sp>
        <p:nvSpPr>
          <p:cNvPr id="43011" name="Rectangle 2"/>
          <p:cNvSpPr>
            <a:spLocks noGrp="1" noChangeArrowheads="1"/>
          </p:cNvSpPr>
          <p:nvPr>
            <p:ph type="body" idx="1"/>
          </p:nvPr>
        </p:nvSpPr>
        <p:spPr bwMode="auto">
          <a:noFill/>
        </p:spPr>
        <p:txBody>
          <a:bodyPr wrap="square" lIns="90488" tIns="44450" rIns="90488" bIns="44450" numCol="1" anchor="t" anchorCtr="0" compatLnSpc="1">
            <a:prstTxWarp prst="textNoShape">
              <a:avLst/>
            </a:prstTxWarp>
          </a:bodyPr>
          <a:lstStyle/>
          <a:p>
            <a:pPr eaLnBrk="1" hangingPunct="1">
              <a:spcBef>
                <a:spcPct val="0"/>
              </a:spcBef>
            </a:pPr>
            <a:endParaRPr lang="en-AU" dirty="0" smtClean="0"/>
          </a:p>
        </p:txBody>
      </p:sp>
      <p:sp>
        <p:nvSpPr>
          <p:cNvPr id="43012" name="Rectangle 3"/>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ECAE4C8B-D9AC-497E-81F2-7E4405F3A652}" type="slidenum">
              <a:rPr lang="en-AU" smtClean="0"/>
              <a:pPr>
                <a:defRPr/>
              </a:pPr>
              <a:t>12</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ECAE4C8B-D9AC-497E-81F2-7E4405F3A652}" type="slidenum">
              <a:rPr lang="en-AU" smtClean="0"/>
              <a:pPr>
                <a:defRPr/>
              </a:pPr>
              <a:t>13</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ECAE4C8B-D9AC-497E-81F2-7E4405F3A652}" type="slidenum">
              <a:rPr lang="en-AU" smtClean="0"/>
              <a:pPr>
                <a:defRPr/>
              </a:pPr>
              <a:t>2</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ECAE4C8B-D9AC-497E-81F2-7E4405F3A652}" type="slidenum">
              <a:rPr lang="en-AU" smtClean="0"/>
              <a:pPr>
                <a:defRPr/>
              </a:pPr>
              <a:t>3</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AU" dirty="0"/>
          </a:p>
        </p:txBody>
      </p:sp>
      <p:sp>
        <p:nvSpPr>
          <p:cNvPr id="4" name="Slide Number Placeholder 3"/>
          <p:cNvSpPr>
            <a:spLocks noGrp="1"/>
          </p:cNvSpPr>
          <p:nvPr>
            <p:ph type="sldNum" sz="quarter" idx="10"/>
          </p:nvPr>
        </p:nvSpPr>
        <p:spPr/>
        <p:txBody>
          <a:bodyPr/>
          <a:lstStyle/>
          <a:p>
            <a:pPr>
              <a:defRPr/>
            </a:pPr>
            <a:fld id="{ECAE4C8B-D9AC-497E-81F2-7E4405F3A652}" type="slidenum">
              <a:rPr lang="en-AU" smtClean="0"/>
              <a:pPr>
                <a:defRPr/>
              </a:pPr>
              <a:t>4</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AU" dirty="0"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3733E7-7A07-44D0-ADBA-D33596F85120}" type="slidenum">
              <a:rPr lang="en-AU" smtClean="0"/>
              <a:pPr/>
              <a:t>5</a:t>
            </a:fld>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AU" smtClean="0"/>
          </a:p>
          <a:p>
            <a:pPr eaLnBrk="1" hangingPunct="1"/>
            <a:endParaRPr lang="en-AU" smtClean="0"/>
          </a:p>
          <a:p>
            <a:pPr eaLnBrk="1" hangingPunct="1"/>
            <a:endParaRPr lang="en-AU" smtClean="0"/>
          </a:p>
          <a:p>
            <a:pPr eaLnBrk="1" hangingPunct="1"/>
            <a:r>
              <a:rPr lang="en-AU" smtClean="0"/>
              <a:t>Reference: Calla Lily (Zantedeschia) TG/177/3 Char 38. Spandix: main colour just before pollen shed</a:t>
            </a:r>
          </a:p>
          <a:p>
            <a:pPr eaLnBrk="1" hangingPunct="1"/>
            <a:r>
              <a:rPr lang="en-AU" smtClean="0"/>
              <a:t>Top image: Medium yellow (4)</a:t>
            </a:r>
          </a:p>
          <a:p>
            <a:pPr eaLnBrk="1" hangingPunct="1"/>
            <a:r>
              <a:rPr lang="en-AU" smtClean="0"/>
              <a:t>Bottom image: Purple red (9)</a:t>
            </a:r>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C663D8-81F2-4760-B47A-AB3CEF0AAB00}" type="slidenum">
              <a:rPr lang="en-AU" smtClean="0"/>
              <a:pPr/>
              <a:t>8</a:t>
            </a:fld>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ECAE4C8B-D9AC-497E-81F2-7E4405F3A652}" type="slidenum">
              <a:rPr lang="en-AU" smtClean="0"/>
              <a:pPr>
                <a:defRPr/>
              </a:pPr>
              <a:t>9</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AU"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CAE4C8B-D9AC-497E-81F2-7E4405F3A652}" type="slidenum">
              <a:rPr lang="en-AU" smtClean="0"/>
              <a:pPr>
                <a:defRPr/>
              </a:pPr>
              <a:t>10</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ECAE4C8B-D9AC-497E-81F2-7E4405F3A652}" type="slidenum">
              <a:rPr lang="en-AU" smtClean="0"/>
              <a:pPr>
                <a:defRPr/>
              </a:pPr>
              <a:t>11</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Title 1"/>
          <p:cNvSpPr txBox="1">
            <a:spLocks/>
          </p:cNvSpPr>
          <p:nvPr/>
        </p:nvSpPr>
        <p:spPr>
          <a:xfrm>
            <a:off x="3175" y="6488113"/>
            <a:ext cx="9140825" cy="39687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000" b="1" baseline="30000" dirty="0" smtClean="0">
                <a:solidFill>
                  <a:schemeClr val="bg1"/>
                </a:solidFill>
                <a:latin typeface="Arial" pitchFamily="34" charset="0"/>
                <a:cs typeface="Arial" pitchFamily="34" charset="0"/>
              </a:rPr>
              <a:t>Robust intellectual property rights delivered efficiently</a:t>
            </a:r>
          </a:p>
        </p:txBody>
      </p:sp>
      <p:sp>
        <p:nvSpPr>
          <p:cNvPr id="19" name="Content Placeholder 2"/>
          <p:cNvSpPr>
            <a:spLocks noGrp="1"/>
          </p:cNvSpPr>
          <p:nvPr>
            <p:ph sz="half" idx="1"/>
          </p:nvPr>
        </p:nvSpPr>
        <p:spPr>
          <a:xfrm>
            <a:off x="611560" y="2636912"/>
            <a:ext cx="7704856" cy="576064"/>
          </a:xfrm>
          <a:prstGeom prst="rect">
            <a:avLst/>
          </a:prstGeom>
        </p:spPr>
        <p:txBody>
          <a:bodyPr anchor="ctr">
            <a:noAutofit/>
          </a:bodyPr>
          <a:lstStyle>
            <a:lvl1pPr marL="0" indent="0">
              <a:buNone/>
              <a:defRPr sz="3600">
                <a:solidFill>
                  <a:schemeClr val="bg1"/>
                </a:solidFill>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p:txBody>
      </p:sp>
      <p:sp>
        <p:nvSpPr>
          <p:cNvPr id="20" name="Content Placeholder 5"/>
          <p:cNvSpPr>
            <a:spLocks noGrp="1"/>
          </p:cNvSpPr>
          <p:nvPr>
            <p:ph sz="quarter" idx="4"/>
          </p:nvPr>
        </p:nvSpPr>
        <p:spPr>
          <a:xfrm>
            <a:off x="611560" y="3287415"/>
            <a:ext cx="7704856" cy="394829"/>
          </a:xfrm>
          <a:prstGeom prst="rect">
            <a:avLst/>
          </a:prstGeom>
        </p:spPr>
        <p:txBody>
          <a:bodyPr/>
          <a:lstStyle>
            <a:lvl1pPr marL="0" indent="0">
              <a:buNone/>
              <a:defRPr sz="1800" baseline="0">
                <a:solidFill>
                  <a:schemeClr val="bg1"/>
                </a:solidFill>
                <a:latin typeface="Arial" pitchFamily="34" charset="0"/>
                <a:cs typeface="Arial" pitchFamily="34" charset="0"/>
              </a:defRPr>
            </a:lvl1pPr>
            <a:lvl2pPr marL="457200" indent="0">
              <a:buNone/>
              <a:defRPr sz="2000">
                <a:solidFill>
                  <a:schemeClr val="bg1"/>
                </a:solidFill>
                <a:latin typeface="Arial" pitchFamily="34" charset="0"/>
                <a:cs typeface="Arial" pitchFamily="34" charset="0"/>
              </a:defRPr>
            </a:lvl2pPr>
            <a:lvl3pPr marL="914400" indent="0">
              <a:buNone/>
              <a:defRPr sz="1800">
                <a:solidFill>
                  <a:schemeClr val="bg1"/>
                </a:solidFill>
                <a:latin typeface="Arial" pitchFamily="34" charset="0"/>
                <a:cs typeface="Arial" pitchFamily="34" charset="0"/>
              </a:defRPr>
            </a:lvl3pPr>
            <a:lvl4pPr marL="1371600" indent="0">
              <a:buNone/>
              <a:defRPr sz="1600">
                <a:solidFill>
                  <a:schemeClr val="bg1"/>
                </a:solidFill>
                <a:latin typeface="Arial" pitchFamily="34" charset="0"/>
                <a:cs typeface="Arial" pitchFamily="34" charset="0"/>
              </a:defRPr>
            </a:lvl4pPr>
            <a:lvl5pPr marL="1828800" indent="0">
              <a:buNone/>
              <a:defRPr sz="1600">
                <a:solidFill>
                  <a:schemeClr val="bg1"/>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p:txBody>
      </p:sp>
      <p:sp>
        <p:nvSpPr>
          <p:cNvPr id="22" name="Title 1"/>
          <p:cNvSpPr>
            <a:spLocks noGrp="1"/>
          </p:cNvSpPr>
          <p:nvPr>
            <p:ph type="title"/>
          </p:nvPr>
        </p:nvSpPr>
        <p:spPr>
          <a:xfrm>
            <a:off x="611560" y="1637928"/>
            <a:ext cx="7704856" cy="926976"/>
          </a:xfrm>
          <a:prstGeom prst="rect">
            <a:avLst/>
          </a:prstGeom>
        </p:spPr>
        <p:txBody>
          <a:bodyPr anchor="ctr"/>
          <a:lstStyle>
            <a:lvl1pPr algn="l">
              <a:defRPr sz="5000" b="1">
                <a:solidFill>
                  <a:schemeClr val="bg1"/>
                </a:solidFill>
                <a:latin typeface="Arial" pitchFamily="34" charset="0"/>
                <a:cs typeface="Arial" pitchFamily="34" charset="0"/>
              </a:defRPr>
            </a:lvl1pPr>
          </a:lstStyle>
          <a:p>
            <a:r>
              <a:rPr lang="en-US" smtClean="0"/>
              <a:t>Click to edit Master title style</a:t>
            </a:r>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750C63C-9532-4CB4-92C6-8A2550233864}"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5FE2C25-6CCF-4F5C-ACB2-33A09A8EC1B2}" type="slidenum">
              <a:rPr lang="en-AU"/>
              <a:pPr>
                <a:defRPr/>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r="12114"/>
          <a:stretch>
            <a:fillRect/>
          </a:stretch>
        </p:blipFill>
        <p:spPr bwMode="auto">
          <a:xfrm>
            <a:off x="3919538" y="3810000"/>
            <a:ext cx="5224462" cy="283845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228600" y="228600"/>
            <a:ext cx="2341563" cy="690563"/>
          </a:xfrm>
          <a:prstGeom prst="rect">
            <a:avLst/>
          </a:prstGeom>
          <a:noFill/>
          <a:ln w="9525">
            <a:noFill/>
            <a:miter lim="800000"/>
            <a:headEnd/>
            <a:tailEnd/>
          </a:ln>
        </p:spPr>
      </p:pic>
      <p:sp>
        <p:nvSpPr>
          <p:cNvPr id="6" name="Line 5"/>
          <p:cNvSpPr>
            <a:spLocks noChangeShapeType="1"/>
          </p:cNvSpPr>
          <p:nvPr/>
        </p:nvSpPr>
        <p:spPr bwMode="auto">
          <a:xfrm>
            <a:off x="1143000" y="2362200"/>
            <a:ext cx="8001000" cy="0"/>
          </a:xfrm>
          <a:prstGeom prst="line">
            <a:avLst/>
          </a:prstGeom>
          <a:noFill/>
          <a:ln w="25400">
            <a:solidFill>
              <a:srgbClr val="3E9CBD"/>
            </a:solidFill>
            <a:round/>
            <a:headEnd/>
            <a:tailEnd/>
          </a:ln>
          <a:effectLst/>
        </p:spPr>
        <p:txBody>
          <a:bodyPr wrap="none" anchor="ctr"/>
          <a:lstStyle/>
          <a:p>
            <a:endParaRPr lang="en-AU"/>
          </a:p>
        </p:txBody>
      </p:sp>
      <p:pic>
        <p:nvPicPr>
          <p:cNvPr id="7" name="Picture 7"/>
          <p:cNvPicPr>
            <a:picLocks noChangeAspect="1" noChangeArrowheads="1"/>
          </p:cNvPicPr>
          <p:nvPr/>
        </p:nvPicPr>
        <p:blipFill>
          <a:blip r:embed="rId4" cstate="print"/>
          <a:srcRect/>
          <a:stretch>
            <a:fillRect/>
          </a:stretch>
        </p:blipFill>
        <p:spPr bwMode="auto">
          <a:xfrm>
            <a:off x="0" y="2895600"/>
            <a:ext cx="809625" cy="176213"/>
          </a:xfrm>
          <a:prstGeom prst="rect">
            <a:avLst/>
          </a:prstGeom>
          <a:noFill/>
          <a:ln w="9525">
            <a:noFill/>
            <a:miter lim="800000"/>
            <a:headEnd/>
            <a:tailEnd/>
          </a:ln>
        </p:spPr>
      </p:pic>
      <p:pic>
        <p:nvPicPr>
          <p:cNvPr id="8" name="Picture 8"/>
          <p:cNvPicPr>
            <a:picLocks noChangeAspect="1" noChangeArrowheads="1"/>
          </p:cNvPicPr>
          <p:nvPr/>
        </p:nvPicPr>
        <p:blipFill>
          <a:blip r:embed="rId5" cstate="print"/>
          <a:srcRect/>
          <a:stretch>
            <a:fillRect/>
          </a:stretch>
        </p:blipFill>
        <p:spPr bwMode="auto">
          <a:xfrm>
            <a:off x="-1588" y="6443663"/>
            <a:ext cx="9145588" cy="414337"/>
          </a:xfrm>
          <a:prstGeom prst="rect">
            <a:avLst/>
          </a:prstGeom>
          <a:noFill/>
          <a:ln w="9525">
            <a:noFill/>
            <a:miter lim="800000"/>
            <a:headEnd/>
            <a:tailEnd/>
          </a:ln>
        </p:spPr>
      </p:pic>
      <p:sp>
        <p:nvSpPr>
          <p:cNvPr id="257027" name="Rectangle 3"/>
          <p:cNvSpPr>
            <a:spLocks noGrp="1" noChangeArrowheads="1"/>
          </p:cNvSpPr>
          <p:nvPr>
            <p:ph type="subTitle" idx="1"/>
          </p:nvPr>
        </p:nvSpPr>
        <p:spPr>
          <a:xfrm>
            <a:off x="1066800" y="2743200"/>
            <a:ext cx="7010400" cy="366713"/>
          </a:xfrm>
          <a:prstGeom prst="rect">
            <a:avLst/>
          </a:prstGeom>
        </p:spPr>
        <p:txBody>
          <a:bodyPr/>
          <a:lstStyle>
            <a:lvl1pPr marL="0" indent="0">
              <a:buFontTx/>
              <a:buNone/>
              <a:defRPr sz="2400"/>
            </a:lvl1pPr>
          </a:lstStyle>
          <a:p>
            <a:pPr lvl="0"/>
            <a:r>
              <a:rPr lang="en-AU" noProof="0" smtClean="0"/>
              <a:t>Click to edit Master subtitle style</a:t>
            </a:r>
          </a:p>
        </p:txBody>
      </p:sp>
      <p:sp>
        <p:nvSpPr>
          <p:cNvPr id="257030" name="Rectangle 6"/>
          <p:cNvSpPr>
            <a:spLocks noGrp="1" noChangeArrowheads="1"/>
          </p:cNvSpPr>
          <p:nvPr>
            <p:ph type="ctrTitle"/>
          </p:nvPr>
        </p:nvSpPr>
        <p:spPr>
          <a:xfrm>
            <a:off x="1066800" y="1981200"/>
            <a:ext cx="7010400" cy="457200"/>
          </a:xfrm>
          <a:prstGeom prst="rect">
            <a:avLst/>
          </a:prstGeom>
        </p:spPr>
        <p:txBody>
          <a:bodyPr/>
          <a:lstStyle>
            <a:lvl1pPr>
              <a:defRPr sz="3600"/>
            </a:lvl1pPr>
          </a:lstStyle>
          <a:p>
            <a:pPr lvl="0"/>
            <a:r>
              <a:rPr lang="en-AU" noProof="0" smtClean="0"/>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1981200"/>
            <a:ext cx="7391400" cy="457200"/>
          </a:xfrm>
          <a:prstGeom prst="rect">
            <a:avLst/>
          </a:prstGeom>
        </p:spPr>
        <p:txBody>
          <a:bodyPr/>
          <a:lstStyle/>
          <a:p>
            <a:r>
              <a:rPr lang="en-US" smtClean="0"/>
              <a:t>Click to edit Master title style</a:t>
            </a:r>
            <a:endParaRPr lang="en-AU"/>
          </a:p>
        </p:txBody>
      </p:sp>
      <p:sp>
        <p:nvSpPr>
          <p:cNvPr id="3" name="SmartArt Placeholder 2"/>
          <p:cNvSpPr>
            <a:spLocks noGrp="1"/>
          </p:cNvSpPr>
          <p:nvPr>
            <p:ph type="dgm" idx="1"/>
          </p:nvPr>
        </p:nvSpPr>
        <p:spPr>
          <a:xfrm>
            <a:off x="1066800" y="2819400"/>
            <a:ext cx="7391400" cy="1687513"/>
          </a:xfrm>
          <a:prstGeom prst="rect">
            <a:avLst/>
          </a:prstGeom>
        </p:spPr>
        <p:txBody>
          <a:bodyPr/>
          <a:lstStyle/>
          <a:p>
            <a:pPr lvl="0"/>
            <a:endParaRPr lang="en-AU" noProof="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1981200"/>
            <a:ext cx="7391400" cy="457200"/>
          </a:xfrm>
          <a:prstGeom prst="rect">
            <a:avLst/>
          </a:prstGeom>
        </p:spPr>
        <p:txBody>
          <a:bodyPr/>
          <a:lstStyle/>
          <a:p>
            <a:r>
              <a:rPr lang="en-US" smtClean="0"/>
              <a:t>Click to edit Master title style</a:t>
            </a:r>
            <a:endParaRPr lang="en-AU"/>
          </a:p>
        </p:txBody>
      </p:sp>
      <p:sp>
        <p:nvSpPr>
          <p:cNvPr id="3" name="Chart Placeholder 2"/>
          <p:cNvSpPr>
            <a:spLocks noGrp="1"/>
          </p:cNvSpPr>
          <p:nvPr>
            <p:ph type="chart" idx="1"/>
          </p:nvPr>
        </p:nvSpPr>
        <p:spPr>
          <a:xfrm>
            <a:off x="1066800" y="2819400"/>
            <a:ext cx="7391400" cy="1687513"/>
          </a:xfrm>
          <a:prstGeom prst="rect">
            <a:avLst/>
          </a:prstGeom>
        </p:spPr>
        <p:txBody>
          <a:bodyPr/>
          <a:lstStyle/>
          <a:p>
            <a:pPr lvl="0"/>
            <a:endParaRPr lang="en-AU"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itle 1"/>
          <p:cNvSpPr txBox="1">
            <a:spLocks/>
          </p:cNvSpPr>
          <p:nvPr/>
        </p:nvSpPr>
        <p:spPr>
          <a:xfrm>
            <a:off x="3175" y="6488113"/>
            <a:ext cx="9140825" cy="39687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000" b="1" baseline="30000" dirty="0" smtClean="0">
                <a:solidFill>
                  <a:schemeClr val="bg1"/>
                </a:solidFill>
                <a:latin typeface="Arial" pitchFamily="34" charset="0"/>
                <a:cs typeface="Arial" pitchFamily="34" charset="0"/>
              </a:rPr>
              <a:t>Robust intellectual property rights delivered efficiently</a:t>
            </a:r>
          </a:p>
        </p:txBody>
      </p:sp>
      <p:sp>
        <p:nvSpPr>
          <p:cNvPr id="9" name="Title 1"/>
          <p:cNvSpPr>
            <a:spLocks noGrp="1"/>
          </p:cNvSpPr>
          <p:nvPr>
            <p:ph type="title"/>
          </p:nvPr>
        </p:nvSpPr>
        <p:spPr>
          <a:xfrm>
            <a:off x="673224" y="1844824"/>
            <a:ext cx="8075240" cy="936104"/>
          </a:xfrm>
          <a:prstGeom prst="rect">
            <a:avLst/>
          </a:prstGeom>
        </p:spPr>
        <p:txBody>
          <a:bodyPr>
            <a:normAutofit/>
          </a:bodyPr>
          <a:lstStyle>
            <a:lvl1pPr algn="l">
              <a:defRPr sz="4000" b="1" i="0">
                <a:latin typeface="Arial" pitchFamily="34" charset="0"/>
                <a:cs typeface="Arial" pitchFamily="34" charset="0"/>
              </a:defRPr>
            </a:lvl1pPr>
          </a:lstStyle>
          <a:p>
            <a:r>
              <a:rPr lang="en-US" smtClean="0"/>
              <a:t>Click to edit Master title style</a:t>
            </a:r>
            <a:endParaRPr lang="en-AU" dirty="0"/>
          </a:p>
        </p:txBody>
      </p:sp>
      <p:sp>
        <p:nvSpPr>
          <p:cNvPr id="10" name="Content Placeholder 2"/>
          <p:cNvSpPr>
            <a:spLocks noGrp="1"/>
          </p:cNvSpPr>
          <p:nvPr>
            <p:ph sz="half" idx="1"/>
          </p:nvPr>
        </p:nvSpPr>
        <p:spPr>
          <a:xfrm>
            <a:off x="673224" y="2854801"/>
            <a:ext cx="8064456" cy="3238496"/>
          </a:xfrm>
          <a:prstGeom prst="rect">
            <a:avLst/>
          </a:prstGeo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itle 1"/>
          <p:cNvSpPr txBox="1">
            <a:spLocks/>
          </p:cNvSpPr>
          <p:nvPr/>
        </p:nvSpPr>
        <p:spPr>
          <a:xfrm>
            <a:off x="3175" y="6488113"/>
            <a:ext cx="9140825" cy="39687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000" b="1" baseline="30000" dirty="0" smtClean="0">
                <a:solidFill>
                  <a:schemeClr val="bg1"/>
                </a:solidFill>
                <a:latin typeface="Arial" pitchFamily="34" charset="0"/>
                <a:cs typeface="Arial" pitchFamily="34" charset="0"/>
              </a:rPr>
              <a:t>Robust intellectual property rights delivered efficiently</a:t>
            </a:r>
          </a:p>
        </p:txBody>
      </p:sp>
      <p:sp>
        <p:nvSpPr>
          <p:cNvPr id="11" name="Content Placeholder 2"/>
          <p:cNvSpPr>
            <a:spLocks noGrp="1"/>
          </p:cNvSpPr>
          <p:nvPr>
            <p:ph sz="half" idx="1"/>
          </p:nvPr>
        </p:nvSpPr>
        <p:spPr>
          <a:xfrm>
            <a:off x="3059832" y="2564905"/>
            <a:ext cx="5328592" cy="1656184"/>
          </a:xfrm>
          <a:prstGeom prst="rect">
            <a:avLst/>
          </a:prstGeom>
        </p:spPr>
        <p:txBody>
          <a:bodyPr/>
          <a:lstStyle>
            <a:lvl1pPr marL="0" indent="0">
              <a:buNone/>
              <a:defRPr sz="1600">
                <a:solidFill>
                  <a:schemeClr val="bg1"/>
                </a:solidFill>
                <a:latin typeface="Arial" pitchFamily="34" charset="0"/>
                <a:cs typeface="Arial" pitchFamily="34" charset="0"/>
              </a:defRPr>
            </a:lvl1pPr>
            <a:lvl2pPr marL="457200" indent="0">
              <a:buNone/>
              <a:defRPr sz="2000">
                <a:solidFill>
                  <a:schemeClr val="bg1"/>
                </a:solidFill>
                <a:latin typeface="Arial" pitchFamily="34" charset="0"/>
                <a:cs typeface="Arial" pitchFamily="34" charset="0"/>
              </a:defRPr>
            </a:lvl2pPr>
            <a:lvl3pPr marL="914400" indent="0">
              <a:buNone/>
              <a:defRPr sz="2000">
                <a:solidFill>
                  <a:schemeClr val="bg1"/>
                </a:solidFill>
                <a:latin typeface="Arial" pitchFamily="34" charset="0"/>
                <a:cs typeface="Arial" pitchFamily="34" charset="0"/>
              </a:defRPr>
            </a:lvl3pPr>
            <a:lvl4pPr marL="1371600" indent="0">
              <a:buNone/>
              <a:defRPr sz="2000">
                <a:solidFill>
                  <a:schemeClr val="bg1"/>
                </a:solidFill>
                <a:latin typeface="Arial" pitchFamily="34" charset="0"/>
                <a:cs typeface="Arial" pitchFamily="34" charset="0"/>
              </a:defRPr>
            </a:lvl4pPr>
            <a:lvl5pPr marL="1828800" indent="0">
              <a:buNone/>
              <a:defRPr sz="20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p:txBody>
      </p:sp>
      <p:sp>
        <p:nvSpPr>
          <p:cNvPr id="14" name="Content Placeholder 2"/>
          <p:cNvSpPr>
            <a:spLocks noGrp="1"/>
          </p:cNvSpPr>
          <p:nvPr>
            <p:ph sz="half" idx="10"/>
          </p:nvPr>
        </p:nvSpPr>
        <p:spPr>
          <a:xfrm>
            <a:off x="3059832" y="1916832"/>
            <a:ext cx="5328592" cy="576064"/>
          </a:xfrm>
          <a:prstGeom prst="rect">
            <a:avLst/>
          </a:prstGeom>
        </p:spPr>
        <p:txBody>
          <a:bodyPr anchor="ctr">
            <a:noAutofit/>
          </a:bodyPr>
          <a:lstStyle>
            <a:lvl1pPr marL="0" indent="0">
              <a:buNone/>
              <a:defRPr sz="3600" b="1" baseline="0">
                <a:solidFill>
                  <a:schemeClr val="bg1"/>
                </a:solidFill>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06078EB-3099-42BC-95B0-D93DC98436DD}"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4DBB35F-5813-4792-AE3D-BFCCEA320B8E}"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97DDB07-5CCA-492E-9593-94235F0FA083}"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1D567C1-025E-41B9-BFE6-E50AD6B44413}"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CC1EE80-7D2A-4E89-AB2B-06F6386FB167}"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40E606D-590B-4EF2-8201-97777F831B68}"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47" r:id="rId13"/>
    <p:sldLayoutId id="2147483748" r:id="rId1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p:cNvSpPr txBox="1">
            <a:spLocks/>
          </p:cNvSpPr>
          <p:nvPr/>
        </p:nvSpPr>
        <p:spPr>
          <a:xfrm>
            <a:off x="539750" y="1628800"/>
            <a:ext cx="8136706" cy="1047750"/>
          </a:xfrm>
          <a:prstGeom prst="rect">
            <a:avLst/>
          </a:prstGeom>
        </p:spPr>
        <p:txBody>
          <a:bodyPr/>
          <a:lstStyle/>
          <a:p>
            <a:pPr lvl="0" algn="ctr"/>
            <a:r>
              <a:rPr lang="en-US" sz="3200" dirty="0"/>
              <a:t>Additional Perspectives on Australia’s Implementation of Essentially Derived Varieties</a:t>
            </a:r>
            <a:endParaRPr kumimoji="0" lang="en-US" sz="3200" b="0" i="0" u="none" strike="noStrike" kern="1200" cap="none" spc="0" normalizeH="0" baseline="0" noProof="0" dirty="0" smtClean="0">
              <a:ln>
                <a:noFill/>
              </a:ln>
              <a:solidFill>
                <a:schemeClr val="tx1"/>
              </a:solidFill>
              <a:effectLst/>
              <a:uLnTx/>
              <a:uFillTx/>
              <a:latin typeface="Arial" charset="0"/>
              <a:ea typeface="+mj-ea"/>
              <a:cs typeface="Arial" charset="0"/>
            </a:endParaRPr>
          </a:p>
        </p:txBody>
      </p:sp>
      <p:sp>
        <p:nvSpPr>
          <p:cNvPr id="7" name="Subtitle 8"/>
          <p:cNvSpPr txBox="1">
            <a:spLocks/>
          </p:cNvSpPr>
          <p:nvPr/>
        </p:nvSpPr>
        <p:spPr>
          <a:xfrm>
            <a:off x="35496" y="3197225"/>
            <a:ext cx="5868988" cy="1752600"/>
          </a:xfrm>
          <a:prstGeom prst="rect">
            <a:avLst/>
          </a:prstGeom>
        </p:spPr>
        <p: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sz="2800" b="0" i="1" u="none" strike="noStrike" kern="1200" cap="none" spc="0" normalizeH="0" baseline="0" noProof="0" dirty="0" smtClean="0">
                <a:ln>
                  <a:noFill/>
                </a:ln>
                <a:solidFill>
                  <a:schemeClr val="tx1"/>
                </a:solidFill>
                <a:effectLst/>
                <a:uLnTx/>
                <a:uFillTx/>
                <a:latin typeface="Arial" charset="0"/>
                <a:ea typeface="+mn-ea"/>
                <a:cs typeface="Arial" charset="0"/>
              </a:rPr>
              <a:t>Doug Waterhouse</a:t>
            </a: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sz="2800" b="0" i="1" u="none" strike="noStrike" kern="1200" cap="none" spc="0" normalizeH="0" baseline="0" noProof="0" dirty="0" smtClean="0">
                <a:ln>
                  <a:noFill/>
                </a:ln>
                <a:solidFill>
                  <a:schemeClr val="tx1"/>
                </a:solidFill>
                <a:effectLst/>
                <a:uLnTx/>
                <a:uFillTx/>
                <a:latin typeface="Arial" charset="0"/>
                <a:ea typeface="+mn-ea"/>
                <a:cs typeface="Arial" charset="0"/>
              </a:rPr>
              <a:t>Chief PBR, IP Australia</a:t>
            </a: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endParaRPr kumimoji="0" lang="en-US" sz="3200" b="0" i="1" u="none" strike="noStrike" kern="1200" cap="none" spc="0" normalizeH="0" baseline="0" noProof="0" dirty="0" smtClean="0">
              <a:ln>
                <a:noFill/>
              </a:ln>
              <a:solidFill>
                <a:schemeClr val="tx1"/>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chemeClr val="tx1"/>
                </a:solidFill>
                <a:effectLst/>
                <a:uLnTx/>
                <a:uFillTx/>
                <a:latin typeface="Arial" charset="0"/>
                <a:ea typeface="+mn-ea"/>
                <a:cs typeface="Arial" charset="0"/>
              </a:rPr>
              <a:t>UPOV CAJ-AG essentially derived varieties (EDVs), Geneva, </a:t>
            </a:r>
            <a:r>
              <a:rPr kumimoji="0" lang="en-US" sz="2000" b="0" i="0" u="none" strike="noStrike" kern="1200" cap="none" spc="0" normalizeH="0" baseline="0" noProof="0" dirty="0" smtClean="0">
                <a:ln>
                  <a:noFill/>
                </a:ln>
                <a:solidFill>
                  <a:schemeClr val="tx1"/>
                </a:solidFill>
                <a:effectLst/>
                <a:uLnTx/>
                <a:uFillTx/>
                <a:latin typeface="Arial" charset="0"/>
                <a:ea typeface="+mn-ea"/>
                <a:cs typeface="Arial" charset="0"/>
              </a:rPr>
              <a:t>17 </a:t>
            </a:r>
            <a:r>
              <a:rPr kumimoji="0" lang="en-US" sz="2000" b="0" i="0" u="none" strike="noStrike" kern="1200" cap="none" spc="0" normalizeH="0" baseline="0" noProof="0" dirty="0" smtClean="0">
                <a:ln>
                  <a:noFill/>
                </a:ln>
                <a:solidFill>
                  <a:schemeClr val="tx1"/>
                </a:solidFill>
                <a:effectLst/>
                <a:uLnTx/>
                <a:uFillTx/>
                <a:latin typeface="Arial" charset="0"/>
                <a:ea typeface="+mn-ea"/>
                <a:cs typeface="Arial" charset="0"/>
              </a:rPr>
              <a:t>October 2014</a:t>
            </a:r>
          </a:p>
        </p:txBody>
      </p:sp>
      <p:pic>
        <p:nvPicPr>
          <p:cNvPr id="8" name="Picture 10"/>
          <p:cNvPicPr>
            <a:picLocks noChangeAspect="1" noChangeArrowheads="1"/>
          </p:cNvPicPr>
          <p:nvPr/>
        </p:nvPicPr>
        <p:blipFill>
          <a:blip r:embed="rId3" cstate="print"/>
          <a:srcRect b="43983"/>
          <a:stretch>
            <a:fillRect/>
          </a:stretch>
        </p:blipFill>
        <p:spPr bwMode="auto">
          <a:xfrm>
            <a:off x="5486400" y="3284984"/>
            <a:ext cx="3657600" cy="2552700"/>
          </a:xfrm>
          <a:prstGeom prst="rect">
            <a:avLst/>
          </a:prstGeom>
          <a:noFill/>
          <a:ln w="12700" cap="sq">
            <a:noFill/>
            <a:miter lim="800000"/>
            <a:headEnd type="none" w="sm" len="sm"/>
            <a:tailEnd type="none" w="sm" len="sm"/>
          </a:ln>
          <a:effectLst/>
        </p:spPr>
      </p:pic>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73224" y="1196752"/>
            <a:ext cx="8075240" cy="936104"/>
          </a:xfrm>
        </p:spPr>
        <p:txBody>
          <a:bodyPr/>
          <a:lstStyle/>
          <a:p>
            <a:r>
              <a:rPr lang="en-AU" sz="2400" dirty="0" smtClean="0"/>
              <a:t>Elaboration 3: Role </a:t>
            </a:r>
            <a:r>
              <a:rPr lang="en-AU" sz="2400" dirty="0" smtClean="0"/>
              <a:t>of national authority</a:t>
            </a:r>
          </a:p>
        </p:txBody>
      </p:sp>
      <p:sp>
        <p:nvSpPr>
          <p:cNvPr id="3" name="Content Placeholder 2"/>
          <p:cNvSpPr>
            <a:spLocks noGrp="1"/>
          </p:cNvSpPr>
          <p:nvPr>
            <p:ph idx="1"/>
          </p:nvPr>
        </p:nvSpPr>
        <p:spPr>
          <a:xfrm>
            <a:off x="611560" y="1649908"/>
            <a:ext cx="7632700" cy="2643188"/>
          </a:xfrm>
        </p:spPr>
        <p:txBody>
          <a:bodyPr/>
          <a:lstStyle/>
          <a:p>
            <a:pPr>
              <a:defRPr/>
            </a:pPr>
            <a:r>
              <a:rPr lang="en-US" sz="2000" dirty="0" smtClean="0"/>
              <a:t>Is </a:t>
            </a:r>
            <a:r>
              <a:rPr lang="en-US" sz="2000" dirty="0"/>
              <a:t>responsible for declarations of EDV (</a:t>
            </a:r>
            <a:r>
              <a:rPr lang="en-US" sz="2000" dirty="0" err="1"/>
              <a:t>ie</a:t>
            </a:r>
            <a:r>
              <a:rPr lang="en-US" sz="2000" dirty="0"/>
              <a:t> court action is not required in the first instance). </a:t>
            </a:r>
            <a:endParaRPr lang="en-US" sz="2000" dirty="0" smtClean="0"/>
          </a:p>
          <a:p>
            <a:pPr>
              <a:defRPr/>
            </a:pPr>
            <a:r>
              <a:rPr lang="en-US" sz="2000" dirty="0" smtClean="0"/>
              <a:t>3 legislated opportunities for ADR (within binding decisions)</a:t>
            </a:r>
          </a:p>
          <a:p>
            <a:pPr lvl="1">
              <a:defRPr/>
            </a:pPr>
            <a:r>
              <a:rPr lang="en-US" sz="1600" dirty="0" smtClean="0"/>
              <a:t>Assertions </a:t>
            </a:r>
            <a:r>
              <a:rPr lang="en-US" sz="1600" dirty="0" smtClean="0"/>
              <a:t>of the grantee of the initial variety are assessed “</a:t>
            </a:r>
            <a:r>
              <a:rPr lang="en-US" sz="1600" i="1" dirty="0" smtClean="0"/>
              <a:t>ex parte</a:t>
            </a:r>
            <a:r>
              <a:rPr lang="en-US" sz="1600" dirty="0" smtClean="0"/>
              <a:t>” by  the national authority experienced in PBR </a:t>
            </a:r>
            <a:r>
              <a:rPr lang="en-US" sz="1600" dirty="0" smtClean="0"/>
              <a:t>matters (AUD$800)</a:t>
            </a:r>
          </a:p>
          <a:p>
            <a:pPr lvl="1">
              <a:defRPr/>
            </a:pPr>
            <a:r>
              <a:rPr lang="en-US" sz="1600" dirty="0" smtClean="0"/>
              <a:t>Any person whose interests are affected by a declaration of EDV may apply to have that declaration </a:t>
            </a:r>
            <a:r>
              <a:rPr lang="en-US" sz="1600" dirty="0" smtClean="0"/>
              <a:t>revoked (AUD$500)</a:t>
            </a:r>
          </a:p>
          <a:p>
            <a:pPr lvl="1">
              <a:defRPr/>
            </a:pPr>
            <a:r>
              <a:rPr lang="en-US" sz="1600" dirty="0" smtClean="0"/>
              <a:t>Registrar can act on their own initiative to revoke a declaration of EDV </a:t>
            </a:r>
            <a:r>
              <a:rPr lang="en-US" sz="1600" dirty="0" err="1" smtClean="0"/>
              <a:t>eg</a:t>
            </a:r>
            <a:r>
              <a:rPr lang="en-US" sz="1600" dirty="0" smtClean="0"/>
              <a:t> </a:t>
            </a:r>
            <a:r>
              <a:rPr lang="en-US" sz="1600" dirty="0" smtClean="0"/>
              <a:t>where facts existed that, had they been known at the time of the declaration, would have resulted in the refusal of the declaration</a:t>
            </a:r>
            <a:endParaRPr lang="en-US" sz="1600" dirty="0" smtClean="0"/>
          </a:p>
          <a:p>
            <a:pPr lvl="1">
              <a:buNone/>
              <a:defRPr/>
            </a:pPr>
            <a:endParaRPr lang="en-US" sz="1000" dirty="0" smtClean="0"/>
          </a:p>
          <a:p>
            <a:pPr>
              <a:defRPr/>
            </a:pPr>
            <a:r>
              <a:rPr lang="en-AU" sz="2000" dirty="0" smtClean="0"/>
              <a:t>Appeals to the Administrative Appeals Tribunal and/or the Federal Court are also available.</a:t>
            </a:r>
          </a:p>
          <a:p>
            <a:pPr>
              <a:defRPr/>
            </a:pPr>
            <a:endParaRPr lang="en-AU" sz="1000" dirty="0" smtClean="0"/>
          </a:p>
          <a:p>
            <a:pPr>
              <a:defRPr/>
            </a:pPr>
            <a:r>
              <a:rPr lang="en-US" sz="2000" dirty="0" smtClean="0"/>
              <a:t>Industry </a:t>
            </a:r>
            <a:r>
              <a:rPr lang="en-US" sz="2000" u="sng" dirty="0" smtClean="0"/>
              <a:t>strongly </a:t>
            </a:r>
            <a:r>
              <a:rPr lang="en-US" sz="2000" u="sng" dirty="0" smtClean="0"/>
              <a:t>support </a:t>
            </a:r>
            <a:r>
              <a:rPr lang="en-US" sz="2000" dirty="0" smtClean="0"/>
              <a:t>role of national authority to administer </a:t>
            </a:r>
            <a:r>
              <a:rPr lang="en-US" sz="2000" dirty="0" smtClean="0"/>
              <a:t>EDV applications.</a:t>
            </a:r>
            <a:endParaRPr lang="en-AU" sz="2000" dirty="0" smtClean="0"/>
          </a:p>
          <a:p>
            <a:pPr>
              <a:defRPr/>
            </a:pPr>
            <a:endParaRPr lang="en-AU"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9750" y="992907"/>
            <a:ext cx="7488238" cy="923925"/>
          </a:xfrm>
        </p:spPr>
        <p:txBody>
          <a:bodyPr>
            <a:normAutofit fontScale="90000"/>
          </a:bodyPr>
          <a:lstStyle/>
          <a:p>
            <a:r>
              <a:rPr lang="en-AU" sz="2400" dirty="0" smtClean="0"/>
              <a:t>Australia’s experiences </a:t>
            </a:r>
            <a:r>
              <a:rPr lang="en-AU" sz="2400" dirty="0" smtClean="0"/>
              <a:t>– “predominantly derived” </a:t>
            </a:r>
            <a:r>
              <a:rPr lang="en-AU" dirty="0" smtClean="0"/>
              <a:t> </a:t>
            </a:r>
            <a:endParaRPr lang="en-AU" dirty="0" smtClean="0"/>
          </a:p>
        </p:txBody>
      </p:sp>
      <p:sp>
        <p:nvSpPr>
          <p:cNvPr id="3" name="Content Placeholder 2"/>
          <p:cNvSpPr>
            <a:spLocks noGrp="1"/>
          </p:cNvSpPr>
          <p:nvPr>
            <p:ph idx="1"/>
          </p:nvPr>
        </p:nvSpPr>
        <p:spPr>
          <a:xfrm>
            <a:off x="539750" y="1721917"/>
            <a:ext cx="7777163" cy="2643187"/>
          </a:xfrm>
        </p:spPr>
        <p:txBody>
          <a:bodyPr/>
          <a:lstStyle/>
          <a:p>
            <a:pPr marL="0" indent="0">
              <a:buFontTx/>
              <a:buNone/>
              <a:defRPr/>
            </a:pPr>
            <a:r>
              <a:rPr lang="en-US" sz="2000" b="1" dirty="0" smtClean="0"/>
              <a:t>2. ‘Sir </a:t>
            </a:r>
            <a:r>
              <a:rPr lang="en-US" sz="2000" b="1" dirty="0"/>
              <a:t>Walter’ </a:t>
            </a:r>
            <a:r>
              <a:rPr lang="en-US" sz="2000" b="1" dirty="0" err="1"/>
              <a:t>vs</a:t>
            </a:r>
            <a:r>
              <a:rPr lang="en-US" sz="2000" b="1" dirty="0"/>
              <a:t> </a:t>
            </a:r>
            <a:r>
              <a:rPr lang="en-US" sz="2000" b="1" dirty="0" smtClean="0"/>
              <a:t>‘Kings Pride’ </a:t>
            </a:r>
            <a:r>
              <a:rPr lang="en-US" sz="2000" b="1" dirty="0"/>
              <a:t>(</a:t>
            </a:r>
            <a:r>
              <a:rPr lang="en-US" sz="2000" b="1" dirty="0" smtClean="0"/>
              <a:t>2007) </a:t>
            </a:r>
            <a:endParaRPr lang="en-AU" sz="2000" dirty="0"/>
          </a:p>
          <a:p>
            <a:pPr>
              <a:defRPr/>
            </a:pPr>
            <a:r>
              <a:rPr lang="en-AU" sz="2000" dirty="0" smtClean="0"/>
              <a:t>Claim1: </a:t>
            </a:r>
            <a:r>
              <a:rPr lang="en-AU" sz="2000" dirty="0" smtClean="0"/>
              <a:t>Characteristics claimed as distinct (</a:t>
            </a:r>
            <a:r>
              <a:rPr lang="en-AU" sz="2000" dirty="0" smtClean="0"/>
              <a:t>eg</a:t>
            </a:r>
            <a:r>
              <a:rPr lang="en-AU" sz="2000" dirty="0" smtClean="0"/>
              <a:t> longer stolons) are not important but only cosmetic </a:t>
            </a:r>
            <a:endParaRPr lang="en-AU" sz="2000" dirty="0" smtClean="0"/>
          </a:p>
          <a:p>
            <a:pPr>
              <a:defRPr/>
            </a:pPr>
            <a:r>
              <a:rPr lang="en-US" sz="2000" dirty="0" smtClean="0"/>
              <a:t>EDV </a:t>
            </a:r>
            <a:r>
              <a:rPr lang="en-US" sz="2000" dirty="0" smtClean="0"/>
              <a:t>rejected because Claim 1 failed</a:t>
            </a:r>
          </a:p>
          <a:p>
            <a:pPr>
              <a:defRPr/>
            </a:pPr>
            <a:endParaRPr lang="en-AU" sz="2000" dirty="0" smtClean="0"/>
          </a:p>
          <a:p>
            <a:pPr>
              <a:defRPr/>
            </a:pPr>
            <a:r>
              <a:rPr lang="en-AU" sz="2000" dirty="0" smtClean="0"/>
              <a:t>Claim 2: ‘Kings Pride’ was predominantly derived from ‘Sir Walter’ because DNA </a:t>
            </a:r>
            <a:r>
              <a:rPr lang="en-AU" sz="2000" dirty="0" smtClean="0"/>
              <a:t>profiling could not distinguish the varieties in </a:t>
            </a:r>
            <a:r>
              <a:rPr lang="en-AU" sz="2000" u="sng" dirty="0" smtClean="0"/>
              <a:t>any of the primers used</a:t>
            </a:r>
          </a:p>
          <a:p>
            <a:pPr>
              <a:defRPr/>
            </a:pPr>
            <a:r>
              <a:rPr lang="en-US" sz="2000" dirty="0" smtClean="0"/>
              <a:t>Claim 2 would also have failed because even though both varieties were selected from the same parent material and therefore similar, plants of ‘Sir Walter’ were not used in the breeding of ‘Kings Pride’</a:t>
            </a:r>
          </a:p>
          <a:p>
            <a:pPr lvl="1">
              <a:defRPr/>
            </a:pPr>
            <a:r>
              <a:rPr lang="en-AU" sz="2000" dirty="0" smtClean="0"/>
              <a:t>predominantly derived </a:t>
            </a:r>
            <a:r>
              <a:rPr lang="en-AU" sz="2000" dirty="0" smtClean="0"/>
              <a:t>from initial variety was </a:t>
            </a:r>
            <a:r>
              <a:rPr lang="en-AU" sz="2000" u="sng" dirty="0" smtClean="0"/>
              <a:t>not</a:t>
            </a:r>
            <a:r>
              <a:rPr lang="en-AU" sz="2000" dirty="0" smtClean="0"/>
              <a:t> satisfied.</a:t>
            </a:r>
            <a:endParaRPr lang="en-US" sz="2000" dirty="0" smtClean="0"/>
          </a:p>
          <a:p>
            <a:pPr>
              <a:defRPr/>
            </a:pPr>
            <a:endParaRPr lang="en-AU"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73224" y="1484784"/>
            <a:ext cx="8075240" cy="936104"/>
          </a:xfrm>
        </p:spPr>
        <p:txBody>
          <a:bodyPr/>
          <a:lstStyle/>
          <a:p>
            <a:r>
              <a:rPr lang="en-AU" sz="2400" dirty="0" smtClean="0"/>
              <a:t>Conclusions</a:t>
            </a:r>
          </a:p>
        </p:txBody>
      </p:sp>
      <p:sp>
        <p:nvSpPr>
          <p:cNvPr id="16387" name="Content Placeholder 2"/>
          <p:cNvSpPr>
            <a:spLocks noGrp="1"/>
          </p:cNvSpPr>
          <p:nvPr>
            <p:ph idx="1"/>
          </p:nvPr>
        </p:nvSpPr>
        <p:spPr>
          <a:xfrm>
            <a:off x="467544" y="2132856"/>
            <a:ext cx="7488238" cy="2643187"/>
          </a:xfrm>
        </p:spPr>
        <p:txBody>
          <a:bodyPr/>
          <a:lstStyle/>
          <a:p>
            <a:r>
              <a:rPr lang="en-AU" sz="2000" dirty="0" smtClean="0"/>
              <a:t>By defining “essential characteristics” and focussing on the contribution to society made by the second breeder, Australian </a:t>
            </a:r>
            <a:r>
              <a:rPr lang="en-AU" sz="2000" dirty="0" smtClean="0"/>
              <a:t>PBR law provides a </a:t>
            </a:r>
            <a:r>
              <a:rPr lang="en-AU" sz="2000" u="sng" dirty="0" smtClean="0"/>
              <a:t>workable</a:t>
            </a:r>
            <a:r>
              <a:rPr lang="en-AU" sz="2000" dirty="0" smtClean="0"/>
              <a:t> “bright line” which has been used to:</a:t>
            </a:r>
          </a:p>
          <a:p>
            <a:pPr lvl="1"/>
            <a:r>
              <a:rPr lang="en-AU" sz="2000" dirty="0" smtClean="0"/>
              <a:t>clearly identify what is </a:t>
            </a:r>
            <a:r>
              <a:rPr lang="en-AU" sz="2000" u="sng" dirty="0" smtClean="0"/>
              <a:t>not</a:t>
            </a:r>
            <a:r>
              <a:rPr lang="en-AU" sz="2000" dirty="0" smtClean="0"/>
              <a:t> an </a:t>
            </a:r>
            <a:r>
              <a:rPr lang="en-AU" sz="2000" dirty="0" smtClean="0"/>
              <a:t>EDV</a:t>
            </a:r>
          </a:p>
          <a:p>
            <a:pPr lvl="2"/>
            <a:r>
              <a:rPr lang="en-AU" sz="1600" dirty="0" smtClean="0"/>
              <a:t>avoids </a:t>
            </a:r>
            <a:r>
              <a:rPr lang="en-AU" sz="1600" dirty="0" smtClean="0"/>
              <a:t>problems of UPOV Art.14(5)</a:t>
            </a:r>
            <a:r>
              <a:rPr lang="en-AU" sz="1600" i="1" dirty="0" smtClean="0"/>
              <a:t>(b)</a:t>
            </a:r>
            <a:r>
              <a:rPr lang="en-AU" sz="1600" dirty="0" smtClean="0"/>
              <a:t>(</a:t>
            </a:r>
            <a:r>
              <a:rPr lang="en-AU" sz="1600" dirty="0" err="1" smtClean="0"/>
              <a:t>i</a:t>
            </a:r>
            <a:r>
              <a:rPr lang="en-AU" sz="1600" dirty="0" smtClean="0"/>
              <a:t>) and (iii)</a:t>
            </a:r>
          </a:p>
          <a:p>
            <a:r>
              <a:rPr lang="en-AU" sz="2000" dirty="0" smtClean="0"/>
              <a:t>Involving the national authority</a:t>
            </a:r>
          </a:p>
          <a:p>
            <a:pPr lvl="1"/>
            <a:r>
              <a:rPr lang="en-AU" sz="2000" dirty="0" smtClean="0"/>
              <a:t>Provides 3 levels of ADR</a:t>
            </a:r>
            <a:endParaRPr lang="en-AU" sz="2000" dirty="0" smtClean="0"/>
          </a:p>
          <a:p>
            <a:pPr lvl="2"/>
            <a:r>
              <a:rPr lang="en-AU" sz="1600" dirty="0" smtClean="0"/>
              <a:t>avoids </a:t>
            </a:r>
            <a:r>
              <a:rPr lang="en-AU" sz="1600" dirty="0" smtClean="0"/>
              <a:t>expensive courts action </a:t>
            </a:r>
            <a:endParaRPr lang="en-AU" sz="1600" dirty="0" smtClean="0"/>
          </a:p>
          <a:p>
            <a:r>
              <a:rPr lang="en-AU" sz="2000" dirty="0" smtClean="0"/>
              <a:t>AU uses a literal interpretation of “predominantly derived from the initial variety”</a:t>
            </a:r>
            <a:endParaRPr lang="en-AU" sz="20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7"/>
          <p:cNvSpPr>
            <a:spLocks noGrp="1"/>
          </p:cNvSpPr>
          <p:nvPr>
            <p:ph type="ctrTitle" idx="4294967295"/>
          </p:nvPr>
        </p:nvSpPr>
        <p:spPr>
          <a:xfrm>
            <a:off x="539750" y="1738313"/>
            <a:ext cx="5868988" cy="1047750"/>
          </a:xfrm>
          <a:prstGeom prst="rect">
            <a:avLst/>
          </a:prstGeom>
        </p:spPr>
        <p:txBody>
          <a:bodyPr/>
          <a:lstStyle/>
          <a:p>
            <a:pPr eaLnBrk="1" hangingPunct="1"/>
            <a:r>
              <a:rPr lang="en-AU" smtClean="0">
                <a:latin typeface="Arial" charset="0"/>
                <a:cs typeface="Arial" charset="0"/>
              </a:rPr>
              <a:t>Thank you</a:t>
            </a:r>
          </a:p>
        </p:txBody>
      </p:sp>
      <p:sp>
        <p:nvSpPr>
          <p:cNvPr id="17411" name="Subtitle 8"/>
          <p:cNvSpPr>
            <a:spLocks noGrp="1"/>
          </p:cNvSpPr>
          <p:nvPr>
            <p:ph type="subTitle" idx="4294967295"/>
          </p:nvPr>
        </p:nvSpPr>
        <p:spPr>
          <a:xfrm>
            <a:off x="539750" y="2852738"/>
            <a:ext cx="5868988" cy="1439862"/>
          </a:xfrm>
          <a:prstGeom prst="rect">
            <a:avLst/>
          </a:prstGeom>
        </p:spPr>
        <p:txBody>
          <a:bodyPr/>
          <a:lstStyle/>
          <a:p>
            <a:pPr marL="0" indent="0" eaLnBrk="1" hangingPunct="1">
              <a:lnSpc>
                <a:spcPct val="80000"/>
              </a:lnSpc>
              <a:buFont typeface="Arial" charset="0"/>
              <a:buNone/>
            </a:pPr>
            <a:r>
              <a:rPr lang="en-AU" sz="2000" smtClean="0">
                <a:latin typeface="Arial" charset="0"/>
                <a:cs typeface="Arial" charset="0"/>
              </a:rPr>
              <a:t>Name Doug Waterhouse</a:t>
            </a:r>
          </a:p>
          <a:p>
            <a:pPr marL="0" indent="0" eaLnBrk="1" hangingPunct="1">
              <a:lnSpc>
                <a:spcPct val="80000"/>
              </a:lnSpc>
              <a:buFont typeface="Arial" charset="0"/>
              <a:buNone/>
            </a:pPr>
            <a:r>
              <a:rPr lang="en-AU" sz="2000" smtClean="0">
                <a:latin typeface="Arial" charset="0"/>
                <a:cs typeface="Arial" charset="0"/>
              </a:rPr>
              <a:t>Position Chief PBR</a:t>
            </a:r>
          </a:p>
          <a:p>
            <a:pPr marL="0" indent="0" eaLnBrk="1" hangingPunct="1">
              <a:lnSpc>
                <a:spcPct val="80000"/>
              </a:lnSpc>
              <a:buFont typeface="Arial" charset="0"/>
              <a:buNone/>
            </a:pPr>
            <a:r>
              <a:rPr lang="en-AU" sz="2000" smtClean="0">
                <a:latin typeface="Arial" charset="0"/>
                <a:cs typeface="Arial" charset="0"/>
              </a:rPr>
              <a:t>Section PBR</a:t>
            </a:r>
          </a:p>
          <a:p>
            <a:pPr marL="0" indent="0" eaLnBrk="1" hangingPunct="1">
              <a:lnSpc>
                <a:spcPct val="80000"/>
              </a:lnSpc>
              <a:buFont typeface="Arial" charset="0"/>
              <a:buNone/>
            </a:pPr>
            <a:r>
              <a:rPr lang="en-AU" sz="2000" smtClean="0">
                <a:latin typeface="Arial" charset="0"/>
                <a:cs typeface="Arial" charset="0"/>
              </a:rPr>
              <a:t>Phone +061 2 6283 7981</a:t>
            </a:r>
          </a:p>
          <a:p>
            <a:pPr marL="0" indent="0" eaLnBrk="1" hangingPunct="1">
              <a:lnSpc>
                <a:spcPct val="80000"/>
              </a:lnSpc>
              <a:buFont typeface="Arial" charset="0"/>
              <a:buNone/>
            </a:pPr>
            <a:r>
              <a:rPr lang="en-AU" sz="2000" smtClean="0">
                <a:latin typeface="Arial" charset="0"/>
                <a:cs typeface="Arial" charset="0"/>
              </a:rPr>
              <a:t>Email doug.waterhouse@ipaustralia.gov.au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73224" y="1484784"/>
            <a:ext cx="8075240" cy="936104"/>
          </a:xfrm>
        </p:spPr>
        <p:txBody>
          <a:bodyPr/>
          <a:lstStyle/>
          <a:p>
            <a:r>
              <a:rPr lang="en-AU" sz="2400" dirty="0" smtClean="0">
                <a:latin typeface="Arial" charset="0"/>
                <a:cs typeface="Arial" charset="0"/>
              </a:rPr>
              <a:t>Outline</a:t>
            </a:r>
          </a:p>
        </p:txBody>
      </p:sp>
      <p:sp>
        <p:nvSpPr>
          <p:cNvPr id="6147" name="Content Placeholder 2"/>
          <p:cNvSpPr>
            <a:spLocks noGrp="1"/>
          </p:cNvSpPr>
          <p:nvPr>
            <p:ph idx="1"/>
          </p:nvPr>
        </p:nvSpPr>
        <p:spPr>
          <a:xfrm>
            <a:off x="539552" y="1988840"/>
            <a:ext cx="7776864" cy="2643187"/>
          </a:xfrm>
        </p:spPr>
        <p:txBody>
          <a:bodyPr/>
          <a:lstStyle/>
          <a:p>
            <a:r>
              <a:rPr lang="en-AU" sz="2000" dirty="0" smtClean="0">
                <a:latin typeface="Arial" charset="0"/>
                <a:cs typeface="Arial" charset="0"/>
              </a:rPr>
              <a:t>What is the </a:t>
            </a:r>
            <a:r>
              <a:rPr lang="en-AU" sz="2000" dirty="0" smtClean="0">
                <a:latin typeface="Arial" charset="0"/>
                <a:cs typeface="Arial" charset="0"/>
              </a:rPr>
              <a:t>EDV problem?</a:t>
            </a:r>
            <a:endParaRPr lang="en-AU" sz="2000" dirty="0" smtClean="0">
              <a:latin typeface="Arial" charset="0"/>
              <a:cs typeface="Arial" charset="0"/>
            </a:endParaRPr>
          </a:p>
          <a:p>
            <a:r>
              <a:rPr lang="en-AU" sz="2000" dirty="0" smtClean="0">
                <a:latin typeface="Arial" charset="0"/>
                <a:cs typeface="Arial" charset="0"/>
              </a:rPr>
              <a:t>Recall development of Australian PBR law and EDV provisions</a:t>
            </a:r>
          </a:p>
          <a:p>
            <a:pPr lvl="1"/>
            <a:r>
              <a:rPr lang="en-AU" sz="2000" dirty="0" smtClean="0">
                <a:latin typeface="Arial" charset="0"/>
                <a:cs typeface="Arial" charset="0"/>
              </a:rPr>
              <a:t> </a:t>
            </a:r>
            <a:r>
              <a:rPr lang="en-AU" sz="2000" u="sng" dirty="0" smtClean="0">
                <a:latin typeface="Arial" charset="0"/>
                <a:cs typeface="Arial" charset="0"/>
              </a:rPr>
              <a:t>why</a:t>
            </a:r>
            <a:r>
              <a:rPr lang="en-AU" sz="2000" dirty="0" smtClean="0">
                <a:latin typeface="Arial" charset="0"/>
                <a:cs typeface="Arial" charset="0"/>
              </a:rPr>
              <a:t> we did what we did </a:t>
            </a:r>
          </a:p>
          <a:p>
            <a:r>
              <a:rPr lang="en-AU" sz="2000" dirty="0" smtClean="0">
                <a:latin typeface="Arial" charset="0"/>
                <a:cs typeface="Arial" charset="0"/>
              </a:rPr>
              <a:t>The 2 essential elaborations needed to establish a “bright line”</a:t>
            </a:r>
          </a:p>
          <a:p>
            <a:r>
              <a:rPr lang="en-AU" sz="2000" dirty="0" smtClean="0">
                <a:latin typeface="Arial" charset="0"/>
                <a:cs typeface="Arial" charset="0"/>
              </a:rPr>
              <a:t>Dispute resolution mechanisms – role of national </a:t>
            </a:r>
            <a:r>
              <a:rPr lang="en-AU" sz="2000" dirty="0" smtClean="0">
                <a:latin typeface="Arial" charset="0"/>
                <a:cs typeface="Arial" charset="0"/>
              </a:rPr>
              <a:t>authority</a:t>
            </a:r>
          </a:p>
          <a:p>
            <a:r>
              <a:rPr lang="en-AU" sz="2000" dirty="0" smtClean="0">
                <a:latin typeface="Arial" charset="0"/>
                <a:cs typeface="Arial" charset="0"/>
              </a:rPr>
              <a:t>Experience on “predominantly derived”</a:t>
            </a:r>
            <a:endParaRPr lang="en-AU" sz="2000" dirty="0" smtClean="0">
              <a:latin typeface="Arial" charset="0"/>
              <a:cs typeface="Arial" charset="0"/>
            </a:endParaRPr>
          </a:p>
          <a:p>
            <a:r>
              <a:rPr lang="en-AU" sz="2000" dirty="0" smtClean="0">
                <a:latin typeface="Arial" charset="0"/>
                <a:cs typeface="Arial" charset="0"/>
              </a:rPr>
              <a:t>Conclusion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224" y="1268760"/>
            <a:ext cx="8075240" cy="936104"/>
          </a:xfrm>
        </p:spPr>
        <p:txBody>
          <a:bodyPr>
            <a:normAutofit/>
          </a:bodyPr>
          <a:lstStyle/>
          <a:p>
            <a:r>
              <a:rPr lang="en-AU" sz="2400" dirty="0" smtClean="0"/>
              <a:t>The problem</a:t>
            </a:r>
            <a:endParaRPr lang="en-AU" sz="2400" dirty="0"/>
          </a:p>
        </p:txBody>
      </p:sp>
      <p:sp>
        <p:nvSpPr>
          <p:cNvPr id="3" name="Content Placeholder 2"/>
          <p:cNvSpPr>
            <a:spLocks noGrp="1"/>
          </p:cNvSpPr>
          <p:nvPr>
            <p:ph sz="half" idx="1"/>
          </p:nvPr>
        </p:nvSpPr>
        <p:spPr>
          <a:xfrm>
            <a:off x="673224" y="1844824"/>
            <a:ext cx="8064456" cy="3672408"/>
          </a:xfrm>
        </p:spPr>
        <p:txBody>
          <a:bodyPr/>
          <a:lstStyle/>
          <a:p>
            <a:r>
              <a:rPr lang="en-AU" sz="2000" dirty="0" smtClean="0"/>
              <a:t>How to make EDV work when the text of the Convention is silent on key issues?</a:t>
            </a:r>
          </a:p>
          <a:p>
            <a:pPr>
              <a:buNone/>
            </a:pPr>
            <a:endParaRPr lang="en-AU" sz="2000" dirty="0" smtClean="0"/>
          </a:p>
          <a:p>
            <a:r>
              <a:rPr lang="en-AU" sz="2000" dirty="0" smtClean="0"/>
              <a:t>Possible Solution</a:t>
            </a:r>
            <a:r>
              <a:rPr lang="en-AU" sz="2000" dirty="0" smtClean="0"/>
              <a:t>: A normative approach using the </a:t>
            </a:r>
            <a:r>
              <a:rPr lang="en-AU" sz="2000" i="1" dirty="0" smtClean="0"/>
              <a:t>Vienna Convention on the Law of Treaties 1969</a:t>
            </a:r>
            <a:r>
              <a:rPr lang="en-AU" sz="2000" dirty="0" smtClean="0"/>
              <a:t>. </a:t>
            </a:r>
          </a:p>
          <a:p>
            <a:pPr lvl="1"/>
            <a:r>
              <a:rPr lang="en-AU" sz="2000" dirty="0" smtClean="0"/>
              <a:t>Article 31(1) </a:t>
            </a:r>
            <a:r>
              <a:rPr lang="en-AU" sz="2000" dirty="0" smtClean="0"/>
              <a:t>“a </a:t>
            </a:r>
            <a:r>
              <a:rPr lang="en-AU" sz="2000" dirty="0" smtClean="0"/>
              <a:t>treaty should be interpreted in accordance with the ordinary meaning to be given to the terms of the treaty in their context </a:t>
            </a:r>
            <a:r>
              <a:rPr lang="en-AU" sz="2000" u="sng" dirty="0" smtClean="0"/>
              <a:t>and</a:t>
            </a:r>
            <a:r>
              <a:rPr lang="en-AU" sz="2000" dirty="0" smtClean="0"/>
              <a:t> in light of its </a:t>
            </a:r>
            <a:r>
              <a:rPr lang="en-AU" sz="2000" u="sng" dirty="0" smtClean="0"/>
              <a:t>object</a:t>
            </a:r>
            <a:r>
              <a:rPr lang="en-AU" sz="2000" dirty="0" smtClean="0"/>
              <a:t> and </a:t>
            </a:r>
            <a:r>
              <a:rPr lang="en-AU" sz="2000" u="sng" dirty="0" smtClean="0"/>
              <a:t>purpose</a:t>
            </a:r>
            <a:r>
              <a:rPr lang="en-AU" sz="2000" dirty="0" smtClean="0"/>
              <a:t>.”</a:t>
            </a:r>
            <a:endParaRPr lang="en-AU"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224" y="1340768"/>
            <a:ext cx="8075240" cy="936104"/>
          </a:xfrm>
        </p:spPr>
        <p:txBody>
          <a:bodyPr>
            <a:normAutofit/>
          </a:bodyPr>
          <a:lstStyle/>
          <a:p>
            <a:r>
              <a:rPr lang="en-AU" sz="2400" dirty="0" smtClean="0"/>
              <a:t>UPOV’s object and purpose</a:t>
            </a:r>
            <a:endParaRPr lang="en-AU" sz="2400" dirty="0"/>
          </a:p>
        </p:txBody>
      </p:sp>
      <p:sp>
        <p:nvSpPr>
          <p:cNvPr id="3" name="Content Placeholder 2"/>
          <p:cNvSpPr>
            <a:spLocks noGrp="1"/>
          </p:cNvSpPr>
          <p:nvPr>
            <p:ph sz="half" idx="1"/>
          </p:nvPr>
        </p:nvSpPr>
        <p:spPr>
          <a:xfrm>
            <a:off x="683568" y="1918696"/>
            <a:ext cx="8064456" cy="3238496"/>
          </a:xfrm>
        </p:spPr>
        <p:txBody>
          <a:bodyPr/>
          <a:lstStyle/>
          <a:p>
            <a:r>
              <a:rPr lang="en-AU" sz="2000" dirty="0" smtClean="0"/>
              <a:t>UPOV Mission Statement</a:t>
            </a:r>
          </a:p>
          <a:p>
            <a:pPr>
              <a:buNone/>
            </a:pPr>
            <a:r>
              <a:rPr lang="en-AU" sz="2000" dirty="0" smtClean="0"/>
              <a:t>	To provide and promote an </a:t>
            </a:r>
            <a:r>
              <a:rPr lang="en-AU" sz="2000" u="sng" dirty="0" smtClean="0"/>
              <a:t>effective</a:t>
            </a:r>
            <a:r>
              <a:rPr lang="en-AU" sz="2000" dirty="0" smtClean="0"/>
              <a:t> system of plant variety protection, with the aim </a:t>
            </a:r>
            <a:r>
              <a:rPr lang="en-AU" sz="2000" u="sng" dirty="0" smtClean="0"/>
              <a:t>of encouraging the development of new varieties of plants</a:t>
            </a:r>
            <a:r>
              <a:rPr lang="en-AU" sz="2000" dirty="0" smtClean="0"/>
              <a:t>, for the </a:t>
            </a:r>
            <a:r>
              <a:rPr lang="en-AU" sz="2000" u="sng" dirty="0" smtClean="0"/>
              <a:t>benefit of society</a:t>
            </a:r>
            <a:r>
              <a:rPr lang="en-AU" sz="2000" dirty="0" smtClean="0"/>
              <a:t>.</a:t>
            </a:r>
          </a:p>
          <a:p>
            <a:pPr>
              <a:buNone/>
            </a:pPr>
            <a:endParaRPr lang="en-AU" sz="2000" dirty="0" smtClean="0"/>
          </a:p>
          <a:p>
            <a:r>
              <a:rPr lang="en-AU" sz="2000" i="1" dirty="0" smtClean="0"/>
              <a:t>Preamble to UPOV 1978 [..] </a:t>
            </a:r>
            <a:r>
              <a:rPr lang="en-AU" sz="2000" dirty="0" smtClean="0"/>
              <a:t>conscious </a:t>
            </a:r>
            <a:r>
              <a:rPr lang="en-AU" sz="2000" dirty="0" smtClean="0"/>
              <a:t>of the special problems arising from the recognition </a:t>
            </a:r>
            <a:r>
              <a:rPr lang="en-AU" sz="2000" dirty="0" smtClean="0"/>
              <a:t>and protection </a:t>
            </a:r>
            <a:r>
              <a:rPr lang="en-AU" sz="2000" dirty="0" smtClean="0"/>
              <a:t>of the rights of breeders and particularly of the limitations that the requirements </a:t>
            </a:r>
            <a:r>
              <a:rPr lang="en-AU" sz="2000" dirty="0" smtClean="0"/>
              <a:t>of the </a:t>
            </a:r>
            <a:r>
              <a:rPr lang="en-AU" sz="2000" dirty="0" smtClean="0"/>
              <a:t>public interest may impose on the free exercise of such a right,</a:t>
            </a:r>
            <a:endParaRPr lang="en-AU" sz="2000" dirty="0" smtClean="0"/>
          </a:p>
          <a:p>
            <a:endParaRPr lang="en-AU" sz="2000" dirty="0" smtClean="0"/>
          </a:p>
          <a:p>
            <a:r>
              <a:rPr lang="en-AU" sz="2000" dirty="0" smtClean="0"/>
              <a:t>The AU focus is on outcomes and the contribution those outcomes have to society.</a:t>
            </a:r>
            <a:endParaRPr lang="en-AU"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p:cNvSpPr>
          <p:nvPr>
            <p:ph type="title" idx="4294967295"/>
          </p:nvPr>
        </p:nvSpPr>
        <p:spPr>
          <a:xfrm>
            <a:off x="539750" y="1136923"/>
            <a:ext cx="8064500" cy="923925"/>
          </a:xfrm>
          <a:prstGeom prst="rect">
            <a:avLst/>
          </a:prstGeom>
        </p:spPr>
        <p:txBody>
          <a:bodyPr/>
          <a:lstStyle/>
          <a:p>
            <a:pPr algn="ctr"/>
            <a:r>
              <a:rPr lang="en-AU" sz="2400" b="1" dirty="0" smtClean="0">
                <a:latin typeface="Arial" charset="0"/>
                <a:cs typeface="Arial" charset="0"/>
              </a:rPr>
              <a:t>Development of Australia’s EDV provisions in conformity with UPOV 91</a:t>
            </a:r>
            <a:r>
              <a:rPr lang="en-AU" sz="2400" dirty="0" smtClean="0">
                <a:latin typeface="Arial" charset="0"/>
                <a:cs typeface="Arial" charset="0"/>
              </a:rPr>
              <a:t/>
            </a:r>
            <a:br>
              <a:rPr lang="en-AU" sz="2400" dirty="0" smtClean="0">
                <a:latin typeface="Arial" charset="0"/>
                <a:cs typeface="Arial" charset="0"/>
              </a:rPr>
            </a:br>
            <a:endParaRPr lang="en-US" sz="2400" dirty="0" smtClean="0">
              <a:latin typeface="Arial" charset="0"/>
              <a:cs typeface="Arial" charset="0"/>
            </a:endParaRPr>
          </a:p>
        </p:txBody>
      </p:sp>
      <p:sp>
        <p:nvSpPr>
          <p:cNvPr id="20482" name="Rectangle 5"/>
          <p:cNvSpPr>
            <a:spLocks noGrp="1"/>
          </p:cNvSpPr>
          <p:nvPr>
            <p:ph type="body" idx="4294967295"/>
          </p:nvPr>
        </p:nvSpPr>
        <p:spPr>
          <a:xfrm>
            <a:off x="539750" y="1412776"/>
            <a:ext cx="7993063" cy="2643187"/>
          </a:xfrm>
          <a:prstGeom prst="rect">
            <a:avLst/>
          </a:prstGeom>
        </p:spPr>
        <p:txBody>
          <a:bodyPr/>
          <a:lstStyle/>
          <a:p>
            <a:pPr marL="0" indent="0">
              <a:buFont typeface="Arial" charset="0"/>
              <a:buNone/>
              <a:defRPr/>
            </a:pPr>
            <a:endParaRPr lang="en-US" sz="800" dirty="0" smtClean="0">
              <a:latin typeface="Arial" charset="0"/>
              <a:cs typeface="Arial" charset="0"/>
            </a:endParaRPr>
          </a:p>
          <a:p>
            <a:pPr>
              <a:buNone/>
            </a:pPr>
            <a:endParaRPr lang="en-AU" sz="2000" u="sng" dirty="0" smtClean="0">
              <a:latin typeface="Arial" charset="0"/>
              <a:cs typeface="Arial" charset="0"/>
            </a:endParaRPr>
          </a:p>
          <a:p>
            <a:pPr>
              <a:buNone/>
            </a:pPr>
            <a:r>
              <a:rPr lang="en-US" sz="2000" dirty="0" smtClean="0">
                <a:latin typeface="Arial" charset="0"/>
                <a:cs typeface="Arial" charset="0"/>
              </a:rPr>
              <a:t>AU EDV wording follows Convention BUT has 3 important elaborations</a:t>
            </a:r>
          </a:p>
          <a:p>
            <a:pPr lvl="1">
              <a:defRPr/>
            </a:pPr>
            <a:r>
              <a:rPr lang="en-US" sz="2000" dirty="0" smtClean="0">
                <a:latin typeface="Arial" charset="0"/>
                <a:cs typeface="Arial" charset="0"/>
              </a:rPr>
              <a:t>defines </a:t>
            </a:r>
            <a:r>
              <a:rPr lang="en-US" sz="2000" dirty="0" smtClean="0">
                <a:latin typeface="Arial" charset="0"/>
                <a:cs typeface="Arial" charset="0"/>
              </a:rPr>
              <a:t>what an “essential characteristic” is</a:t>
            </a:r>
            <a:endParaRPr lang="en-US" sz="2000" dirty="0" smtClean="0">
              <a:latin typeface="Arial" charset="0"/>
              <a:cs typeface="Arial" charset="0"/>
            </a:endParaRPr>
          </a:p>
          <a:p>
            <a:pPr lvl="1">
              <a:defRPr/>
            </a:pPr>
            <a:r>
              <a:rPr lang="en-US" sz="2000" dirty="0" smtClean="0">
                <a:latin typeface="Arial" charset="0"/>
                <a:cs typeface="Arial" charset="0"/>
              </a:rPr>
              <a:t>specifies what is not an EDV and how the “EDV chain” is broken</a:t>
            </a:r>
          </a:p>
          <a:p>
            <a:pPr lvl="1">
              <a:defRPr/>
            </a:pPr>
            <a:r>
              <a:rPr lang="en-US" sz="2000" dirty="0" smtClean="0">
                <a:latin typeface="Arial" charset="0"/>
                <a:cs typeface="Arial" charset="0"/>
              </a:rPr>
              <a:t>stipulates that the national authority administers EDV </a:t>
            </a:r>
          </a:p>
          <a:p>
            <a:pPr marL="457200" lvl="1" indent="0">
              <a:buFont typeface="Arial" charset="0"/>
              <a:buNone/>
              <a:defRPr/>
            </a:pPr>
            <a:endParaRPr lang="en-US" sz="800" dirty="0" smtClean="0">
              <a:latin typeface="Arial" charset="0"/>
              <a:cs typeface="Arial" charset="0"/>
            </a:endParaRPr>
          </a:p>
          <a:p>
            <a:pPr>
              <a:defRPr/>
            </a:pPr>
            <a:r>
              <a:rPr lang="en-US" sz="2000" dirty="0" smtClean="0">
                <a:latin typeface="Arial" charset="0"/>
                <a:cs typeface="Arial" charset="0"/>
              </a:rPr>
              <a:t>Purpose of first 2 elaborations </a:t>
            </a:r>
            <a:r>
              <a:rPr lang="en-US" sz="2000" dirty="0" smtClean="0">
                <a:latin typeface="Arial" charset="0"/>
                <a:cs typeface="Arial" charset="0"/>
              </a:rPr>
              <a:t>are </a:t>
            </a:r>
            <a:r>
              <a:rPr lang="en-US" sz="2000" dirty="0" smtClean="0">
                <a:latin typeface="Arial" charset="0"/>
                <a:cs typeface="Arial" charset="0"/>
              </a:rPr>
              <a:t>to establish a “bright line” so as to provide clarity and certainty for all stakeholders. </a:t>
            </a:r>
          </a:p>
          <a:p>
            <a:pPr marL="457200" lvl="1" indent="0">
              <a:buFont typeface="Arial" charset="0"/>
              <a:buNone/>
              <a:defRPr/>
            </a:pPr>
            <a:endParaRPr lang="en-US" sz="800" dirty="0" smtClean="0">
              <a:latin typeface="Arial" charset="0"/>
              <a:cs typeface="Arial" charset="0"/>
            </a:endParaRPr>
          </a:p>
          <a:p>
            <a:pPr>
              <a:defRPr/>
            </a:pPr>
            <a:r>
              <a:rPr lang="en-US" sz="2200" dirty="0" smtClean="0">
                <a:latin typeface="Arial" charset="0"/>
                <a:cs typeface="Arial" charset="0"/>
              </a:rPr>
              <a:t>3rd elaboration is to provide low cost </a:t>
            </a:r>
            <a:r>
              <a:rPr lang="en-US" sz="2200" dirty="0" smtClean="0">
                <a:latin typeface="Arial" charset="0"/>
                <a:cs typeface="Arial" charset="0"/>
              </a:rPr>
              <a:t>dispute resolution</a:t>
            </a:r>
            <a:endParaRPr lang="en-US" sz="22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2"/>
          <p:cNvSpPr>
            <a:spLocks noGrp="1"/>
          </p:cNvSpPr>
          <p:nvPr>
            <p:ph type="title"/>
          </p:nvPr>
        </p:nvSpPr>
        <p:spPr>
          <a:xfrm>
            <a:off x="673224" y="1340768"/>
            <a:ext cx="8075240" cy="936104"/>
          </a:xfrm>
        </p:spPr>
        <p:txBody>
          <a:bodyPr/>
          <a:lstStyle/>
          <a:p>
            <a:pPr eaLnBrk="1" hangingPunct="1"/>
            <a:r>
              <a:rPr lang="en-US" sz="2400" dirty="0" smtClean="0"/>
              <a:t>Elaboration 1: Essential </a:t>
            </a:r>
            <a:r>
              <a:rPr lang="en-US" sz="2400" dirty="0" smtClean="0"/>
              <a:t>characteristics</a:t>
            </a:r>
          </a:p>
        </p:txBody>
      </p:sp>
      <p:sp>
        <p:nvSpPr>
          <p:cNvPr id="21506" name="Rectangle 13"/>
          <p:cNvSpPr>
            <a:spLocks noGrp="1"/>
          </p:cNvSpPr>
          <p:nvPr>
            <p:ph type="body" idx="1"/>
          </p:nvPr>
        </p:nvSpPr>
        <p:spPr>
          <a:xfrm>
            <a:off x="467544" y="2081957"/>
            <a:ext cx="6911975" cy="2643187"/>
          </a:xfrm>
        </p:spPr>
        <p:txBody>
          <a:bodyPr/>
          <a:lstStyle/>
          <a:p>
            <a:pPr marL="0" indent="0" eaLnBrk="1" hangingPunct="1">
              <a:buFontTx/>
              <a:buNone/>
              <a:defRPr/>
            </a:pPr>
            <a:r>
              <a:rPr lang="en-US" sz="2000" dirty="0" smtClean="0"/>
              <a:t>The PBR Act </a:t>
            </a:r>
            <a:r>
              <a:rPr lang="en-US" sz="2000" dirty="0" smtClean="0"/>
              <a:t>defines :</a:t>
            </a:r>
            <a:endParaRPr lang="en-US" sz="2000" dirty="0" smtClean="0"/>
          </a:p>
          <a:p>
            <a:pPr eaLnBrk="1" hangingPunct="1">
              <a:defRPr/>
            </a:pPr>
            <a:endParaRPr lang="en-US" sz="2000" dirty="0"/>
          </a:p>
          <a:p>
            <a:pPr eaLnBrk="1" hangingPunct="1">
              <a:defRPr/>
            </a:pPr>
            <a:r>
              <a:rPr lang="en-US" sz="2000" dirty="0" smtClean="0"/>
              <a:t>“Essential </a:t>
            </a:r>
            <a:r>
              <a:rPr lang="en-US" sz="2000" dirty="0"/>
              <a:t>characteristics </a:t>
            </a:r>
            <a:r>
              <a:rPr lang="en-US" sz="2000" dirty="0" smtClean="0"/>
              <a:t>are </a:t>
            </a:r>
            <a:r>
              <a:rPr lang="en-US" sz="2000" dirty="0"/>
              <a:t>heritable traits … that contribute to the principal features, </a:t>
            </a:r>
            <a:r>
              <a:rPr lang="en-US" sz="2000" u="sng" dirty="0"/>
              <a:t>performance or value</a:t>
            </a:r>
            <a:r>
              <a:rPr lang="en-US" sz="2000" i="1" dirty="0"/>
              <a:t> </a:t>
            </a:r>
            <a:r>
              <a:rPr lang="en-US" sz="2000" dirty="0"/>
              <a:t>of the </a:t>
            </a:r>
            <a:r>
              <a:rPr lang="en-US" sz="2000" dirty="0" smtClean="0"/>
              <a:t>variety”</a:t>
            </a:r>
          </a:p>
          <a:p>
            <a:pPr marL="0" indent="0" algn="r" eaLnBrk="1" hangingPunct="1">
              <a:buFontTx/>
              <a:buNone/>
              <a:defRPr/>
            </a:pPr>
            <a:r>
              <a:rPr lang="en-US" sz="2000" dirty="0" smtClean="0"/>
              <a:t>	</a:t>
            </a:r>
            <a:r>
              <a:rPr lang="en-US" sz="1200" dirty="0" smtClean="0"/>
              <a:t>[</a:t>
            </a:r>
            <a:r>
              <a:rPr lang="en-US" sz="1200" u="sng" dirty="0" smtClean="0"/>
              <a:t>emphasis added</a:t>
            </a:r>
            <a:r>
              <a:rPr lang="en-US" sz="1200" dirty="0" smtClean="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73224" y="1412776"/>
            <a:ext cx="8075240" cy="936104"/>
          </a:xfrm>
        </p:spPr>
        <p:txBody>
          <a:bodyPr/>
          <a:lstStyle/>
          <a:p>
            <a:r>
              <a:rPr lang="en-AU" sz="2400" dirty="0" smtClean="0"/>
              <a:t>Elaboration 2: PBR </a:t>
            </a:r>
            <a:r>
              <a:rPr lang="en-AU" sz="2400" dirty="0" smtClean="0"/>
              <a:t>Act defines what is </a:t>
            </a:r>
            <a:r>
              <a:rPr lang="en-AU" sz="2400" u="sng" dirty="0" smtClean="0"/>
              <a:t>NOT</a:t>
            </a:r>
            <a:r>
              <a:rPr lang="en-AU" sz="2400" dirty="0" smtClean="0"/>
              <a:t> an EDV</a:t>
            </a:r>
          </a:p>
        </p:txBody>
      </p:sp>
      <p:sp>
        <p:nvSpPr>
          <p:cNvPr id="9219" name="Content Placeholder 2"/>
          <p:cNvSpPr>
            <a:spLocks noGrp="1"/>
          </p:cNvSpPr>
          <p:nvPr>
            <p:ph idx="1"/>
          </p:nvPr>
        </p:nvSpPr>
        <p:spPr>
          <a:xfrm>
            <a:off x="673224" y="2132856"/>
            <a:ext cx="8064456" cy="3238496"/>
          </a:xfrm>
        </p:spPr>
        <p:txBody>
          <a:bodyPr/>
          <a:lstStyle/>
          <a:p>
            <a:pPr>
              <a:defRPr/>
            </a:pPr>
            <a:r>
              <a:rPr lang="en-US" sz="2000" dirty="0" smtClean="0"/>
              <a:t>Requires that important </a:t>
            </a:r>
            <a:r>
              <a:rPr lang="en-US" sz="2000" dirty="0" smtClean="0"/>
              <a:t>differences </a:t>
            </a:r>
            <a:r>
              <a:rPr lang="en-US" sz="2000" dirty="0" smtClean="0"/>
              <a:t>(more than cosmetic) in essential characteristics</a:t>
            </a:r>
            <a:r>
              <a:rPr lang="en-US" sz="2000" dirty="0" smtClean="0"/>
              <a:t>, must </a:t>
            </a:r>
            <a:r>
              <a:rPr lang="en-US" sz="2000" dirty="0" smtClean="0"/>
              <a:t>be demonstrated if the second variety is </a:t>
            </a:r>
            <a:r>
              <a:rPr lang="en-US" sz="2000" b="1" u="sng" dirty="0" smtClean="0"/>
              <a:t>not</a:t>
            </a:r>
            <a:r>
              <a:rPr lang="en-US" sz="2000" dirty="0" smtClean="0"/>
              <a:t> to be declared as an EDV.</a:t>
            </a:r>
          </a:p>
          <a:p>
            <a:pPr marL="0" indent="0">
              <a:buFontTx/>
              <a:buNone/>
              <a:defRPr/>
            </a:pPr>
            <a:endParaRPr lang="en-US" sz="800" dirty="0" smtClean="0"/>
          </a:p>
          <a:p>
            <a:pPr marL="457200" lvl="1" indent="0">
              <a:buFontTx/>
              <a:buNone/>
              <a:defRPr/>
            </a:pPr>
            <a:endParaRPr lang="en-US" sz="800" dirty="0" smtClean="0">
              <a:ea typeface="+mn-ea"/>
              <a:cs typeface="+mn-cs"/>
            </a:endParaRPr>
          </a:p>
          <a:p>
            <a:pPr lvl="1">
              <a:defRPr/>
            </a:pPr>
            <a:r>
              <a:rPr lang="en-US" sz="2000" dirty="0" smtClean="0">
                <a:ea typeface="+mn-ea"/>
                <a:cs typeface="+mn-cs"/>
              </a:rPr>
              <a:t>“</a:t>
            </a:r>
            <a:r>
              <a:rPr lang="en-US" sz="2000" dirty="0">
                <a:ea typeface="+mn-ea"/>
                <a:cs typeface="+mn-cs"/>
              </a:rPr>
              <a:t>cosmetic” is </a:t>
            </a:r>
            <a:r>
              <a:rPr lang="en-US" sz="2000" dirty="0" smtClean="0">
                <a:ea typeface="+mn-ea"/>
                <a:cs typeface="+mn-cs"/>
              </a:rPr>
              <a:t>interpreted </a:t>
            </a:r>
            <a:r>
              <a:rPr lang="en-US" sz="2000" dirty="0">
                <a:ea typeface="+mn-ea"/>
                <a:cs typeface="+mn-cs"/>
              </a:rPr>
              <a:t>in the context of the </a:t>
            </a:r>
            <a:r>
              <a:rPr lang="en-US" sz="2000" dirty="0" smtClean="0">
                <a:ea typeface="+mn-ea"/>
                <a:cs typeface="+mn-cs"/>
              </a:rPr>
              <a:t>second variety </a:t>
            </a:r>
            <a:r>
              <a:rPr lang="en-US" sz="2000" dirty="0">
                <a:ea typeface="+mn-ea"/>
                <a:cs typeface="+mn-cs"/>
              </a:rPr>
              <a:t>and the specific characteristic in question. </a:t>
            </a:r>
            <a:endParaRPr lang="en-US" sz="2000" dirty="0" smtClean="0">
              <a:ea typeface="+mn-ea"/>
              <a:cs typeface="+mn-cs"/>
            </a:endParaRPr>
          </a:p>
          <a:p>
            <a:pPr lvl="2">
              <a:defRPr/>
            </a:pPr>
            <a:r>
              <a:rPr lang="en-US" dirty="0" smtClean="0">
                <a:ea typeface="+mn-ea"/>
                <a:cs typeface="+mn-cs"/>
              </a:rPr>
              <a:t>Example: “</a:t>
            </a:r>
            <a:r>
              <a:rPr lang="en-US" dirty="0" err="1" smtClean="0">
                <a:ea typeface="+mn-ea"/>
                <a:cs typeface="+mn-cs"/>
              </a:rPr>
              <a:t>colour</a:t>
            </a:r>
            <a:r>
              <a:rPr lang="en-US" dirty="0" smtClean="0">
                <a:ea typeface="+mn-ea"/>
                <a:cs typeface="+mn-cs"/>
              </a:rPr>
              <a:t> of anthers” </a:t>
            </a:r>
          </a:p>
          <a:p>
            <a:pPr lvl="1">
              <a:defRPr/>
            </a:pPr>
            <a:endParaRPr lang="en-US" sz="2000" dirty="0">
              <a:ea typeface="+mn-ea"/>
              <a:cs typeface="+mn-cs"/>
            </a:endParaRPr>
          </a:p>
          <a:p>
            <a:pPr lvl="1">
              <a:defRPr/>
            </a:pPr>
            <a:endParaRPr lang="en-US" sz="2000" dirty="0" smtClean="0">
              <a:ea typeface="+mn-ea"/>
              <a:cs typeface="+mn-cs"/>
            </a:endParaRPr>
          </a:p>
          <a:p>
            <a:pPr lvl="1">
              <a:defRPr/>
            </a:pPr>
            <a:endParaRPr lang="en-US" sz="2000" dirty="0">
              <a:ea typeface="+mn-ea"/>
              <a:cs typeface="+mn-cs"/>
            </a:endParaRPr>
          </a:p>
          <a:p>
            <a:pPr>
              <a:defRPr/>
            </a:pPr>
            <a:endParaRPr lang="en-AU"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p:cNvPicPr>
            <a:picLocks noGrp="1" noChangeAspect="1" noChangeArrowheads="1"/>
          </p:cNvPicPr>
          <p:nvPr>
            <p:ph idx="1"/>
          </p:nvPr>
        </p:nvPicPr>
        <p:blipFill>
          <a:blip r:embed="rId3" cstate="print"/>
          <a:srcRect/>
          <a:stretch>
            <a:fillRect/>
          </a:stretch>
        </p:blipFill>
        <p:spPr>
          <a:xfrm>
            <a:off x="1316038" y="2708275"/>
            <a:ext cx="1168400" cy="1612900"/>
          </a:xfrm>
          <a:noFill/>
        </p:spPr>
      </p:pic>
      <p:pic>
        <p:nvPicPr>
          <p:cNvPr id="31749" name="Picture 5"/>
          <p:cNvPicPr>
            <a:picLocks noChangeAspect="1" noChangeArrowheads="1"/>
          </p:cNvPicPr>
          <p:nvPr/>
        </p:nvPicPr>
        <p:blipFill>
          <a:blip r:embed="rId4" cstate="print"/>
          <a:srcRect/>
          <a:stretch>
            <a:fillRect/>
          </a:stretch>
        </p:blipFill>
        <p:spPr bwMode="auto">
          <a:xfrm>
            <a:off x="1454150" y="4652963"/>
            <a:ext cx="1030288" cy="1660525"/>
          </a:xfrm>
          <a:prstGeom prst="rect">
            <a:avLst/>
          </a:prstGeom>
          <a:noFill/>
          <a:ln w="9525">
            <a:noFill/>
            <a:miter lim="800000"/>
            <a:headEnd/>
            <a:tailEnd/>
          </a:ln>
          <a:effectLst/>
        </p:spPr>
      </p:pic>
      <p:pic>
        <p:nvPicPr>
          <p:cNvPr id="31753" name="Picture 9" descr="G:\PbrFiles\UPOV\Documents\Symposia\EDV Seminar 2013\calla_lily_yellow_flower.jpg"/>
          <p:cNvPicPr>
            <a:picLocks noChangeAspect="1" noChangeArrowheads="1"/>
          </p:cNvPicPr>
          <p:nvPr/>
        </p:nvPicPr>
        <p:blipFill>
          <a:blip r:embed="rId5" cstate="print"/>
          <a:srcRect/>
          <a:stretch>
            <a:fillRect/>
          </a:stretch>
        </p:blipFill>
        <p:spPr bwMode="auto">
          <a:xfrm>
            <a:off x="4859338" y="2276475"/>
            <a:ext cx="2736850" cy="1951038"/>
          </a:xfrm>
          <a:prstGeom prst="rect">
            <a:avLst/>
          </a:prstGeom>
          <a:noFill/>
          <a:ln w="9525">
            <a:noFill/>
            <a:miter lim="800000"/>
            <a:headEnd/>
            <a:tailEnd/>
          </a:ln>
        </p:spPr>
      </p:pic>
      <p:pic>
        <p:nvPicPr>
          <p:cNvPr id="31754" name="Picture 10" descr="G:\PbrFiles\UPOV\Documents\Symposia\EDV Seminar 2013\red-calla-lily-flower.jpg"/>
          <p:cNvPicPr>
            <a:picLocks noChangeAspect="1" noChangeArrowheads="1"/>
          </p:cNvPicPr>
          <p:nvPr/>
        </p:nvPicPr>
        <p:blipFill>
          <a:blip r:embed="rId6" cstate="print"/>
          <a:srcRect/>
          <a:stretch>
            <a:fillRect/>
          </a:stretch>
        </p:blipFill>
        <p:spPr bwMode="auto">
          <a:xfrm>
            <a:off x="4859338" y="4508500"/>
            <a:ext cx="2770187" cy="2078038"/>
          </a:xfrm>
          <a:prstGeom prst="rect">
            <a:avLst/>
          </a:prstGeom>
          <a:noFill/>
          <a:ln w="9525">
            <a:noFill/>
            <a:miter lim="800000"/>
            <a:headEnd/>
            <a:tailEnd/>
          </a:ln>
        </p:spPr>
      </p:pic>
      <p:sp>
        <p:nvSpPr>
          <p:cNvPr id="10246" name="TextBox 3"/>
          <p:cNvSpPr txBox="1">
            <a:spLocks noChangeArrowheads="1"/>
          </p:cNvSpPr>
          <p:nvPr/>
        </p:nvSpPr>
        <p:spPr bwMode="auto">
          <a:xfrm>
            <a:off x="1331913" y="1619250"/>
            <a:ext cx="1152525" cy="369888"/>
          </a:xfrm>
          <a:prstGeom prst="rect">
            <a:avLst/>
          </a:prstGeom>
          <a:noFill/>
          <a:ln w="9525">
            <a:solidFill>
              <a:schemeClr val="accent1"/>
            </a:solidFill>
            <a:miter lim="800000"/>
            <a:headEnd/>
            <a:tailEnd/>
          </a:ln>
        </p:spPr>
        <p:txBody>
          <a:bodyPr>
            <a:spAutoFit/>
          </a:bodyPr>
          <a:lstStyle/>
          <a:p>
            <a:pPr algn="ctr"/>
            <a:r>
              <a:rPr lang="en-AU"/>
              <a:t>Wheat</a:t>
            </a:r>
          </a:p>
        </p:txBody>
      </p:sp>
      <p:sp>
        <p:nvSpPr>
          <p:cNvPr id="10247" name="TextBox 13"/>
          <p:cNvSpPr txBox="1">
            <a:spLocks noChangeArrowheads="1"/>
          </p:cNvSpPr>
          <p:nvPr/>
        </p:nvSpPr>
        <p:spPr bwMode="auto">
          <a:xfrm>
            <a:off x="5364163" y="1763713"/>
            <a:ext cx="1152525" cy="369887"/>
          </a:xfrm>
          <a:prstGeom prst="rect">
            <a:avLst/>
          </a:prstGeom>
          <a:noFill/>
          <a:ln w="9525">
            <a:solidFill>
              <a:schemeClr val="accent1"/>
            </a:solidFill>
            <a:miter lim="800000"/>
            <a:headEnd/>
            <a:tailEnd/>
          </a:ln>
        </p:spPr>
        <p:txBody>
          <a:bodyPr>
            <a:spAutoFit/>
          </a:bodyPr>
          <a:lstStyle/>
          <a:p>
            <a:pPr algn="ctr"/>
            <a:r>
              <a:rPr lang="en-AU"/>
              <a:t>Calla Lily</a:t>
            </a:r>
          </a:p>
        </p:txBody>
      </p:sp>
      <p:sp>
        <p:nvSpPr>
          <p:cNvPr id="10248" name="TextBox 14"/>
          <p:cNvSpPr txBox="1">
            <a:spLocks noChangeArrowheads="1"/>
          </p:cNvSpPr>
          <p:nvPr/>
        </p:nvSpPr>
        <p:spPr bwMode="auto">
          <a:xfrm>
            <a:off x="2627313" y="1125538"/>
            <a:ext cx="2665412" cy="368300"/>
          </a:xfrm>
          <a:prstGeom prst="rect">
            <a:avLst/>
          </a:prstGeom>
          <a:noFill/>
          <a:ln w="9525">
            <a:solidFill>
              <a:schemeClr val="accent1"/>
            </a:solidFill>
            <a:miter lim="800000"/>
            <a:headEnd/>
            <a:tailEnd/>
          </a:ln>
        </p:spPr>
        <p:txBody>
          <a:bodyPr>
            <a:spAutoFit/>
          </a:bodyPr>
          <a:lstStyle/>
          <a:p>
            <a:pPr algn="ctr"/>
            <a:r>
              <a:rPr lang="en-AU"/>
              <a:t>Example: Anther colour</a:t>
            </a:r>
          </a:p>
        </p:txBody>
      </p:sp>
      <p:sp>
        <p:nvSpPr>
          <p:cNvPr id="5" name="Oval 4"/>
          <p:cNvSpPr/>
          <p:nvPr/>
        </p:nvSpPr>
        <p:spPr>
          <a:xfrm>
            <a:off x="5651500" y="2876550"/>
            <a:ext cx="792163" cy="75247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7" name="Oval 16"/>
          <p:cNvSpPr/>
          <p:nvPr/>
        </p:nvSpPr>
        <p:spPr>
          <a:xfrm>
            <a:off x="5734050" y="4868863"/>
            <a:ext cx="792163" cy="75247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7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224" y="1340768"/>
            <a:ext cx="8075240" cy="936104"/>
          </a:xfrm>
        </p:spPr>
        <p:txBody>
          <a:bodyPr>
            <a:normAutofit/>
          </a:bodyPr>
          <a:lstStyle/>
          <a:p>
            <a:r>
              <a:rPr lang="en-AU" sz="2400" dirty="0" smtClean="0"/>
              <a:t>A “bright line”</a:t>
            </a:r>
          </a:p>
        </p:txBody>
      </p:sp>
      <p:sp>
        <p:nvSpPr>
          <p:cNvPr id="3" name="Content Placeholder 2"/>
          <p:cNvSpPr>
            <a:spLocks noGrp="1"/>
          </p:cNvSpPr>
          <p:nvPr>
            <p:ph sz="half" idx="1"/>
          </p:nvPr>
        </p:nvSpPr>
        <p:spPr>
          <a:xfrm>
            <a:off x="673224" y="1988840"/>
            <a:ext cx="8064456" cy="3238496"/>
          </a:xfrm>
        </p:spPr>
        <p:txBody>
          <a:bodyPr/>
          <a:lstStyle/>
          <a:p>
            <a:r>
              <a:rPr lang="en-AU" sz="2000" dirty="0" smtClean="0"/>
              <a:t>In combination, elaborations 1 and 2 provide objective criteria for assessment of EDV claims</a:t>
            </a:r>
          </a:p>
          <a:p>
            <a:pPr lvl="1"/>
            <a:r>
              <a:rPr lang="en-AU" sz="2000" dirty="0" smtClean="0"/>
              <a:t>A “bright line” for decision makers</a:t>
            </a:r>
          </a:p>
          <a:p>
            <a:pPr lvl="1">
              <a:buNone/>
            </a:pPr>
            <a:endParaRPr lang="en-AU" sz="2000" dirty="0" smtClean="0"/>
          </a:p>
          <a:p>
            <a:r>
              <a:rPr lang="en-AU" sz="2000" dirty="0" smtClean="0"/>
              <a:t>Stakeholders can predict with some confidence the outcome of EDV disputes.</a:t>
            </a:r>
            <a:endParaRPr lang="en-AU" sz="2000" dirty="0"/>
          </a:p>
        </p:txBody>
      </p:sp>
    </p:spTree>
  </p:cSld>
  <p:clrMapOvr>
    <a:masterClrMapping/>
  </p:clrMapOvr>
</p:sld>
</file>

<file path=ppt/theme/theme1.xml><?xml version="1.0" encoding="utf-8"?>
<a:theme xmlns:a="http://schemas.openxmlformats.org/drawingml/2006/main" name="IPAustral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617</TotalTime>
  <Words>800</Words>
  <Application>Microsoft Office PowerPoint</Application>
  <PresentationFormat>On-screen Show (4:3)</PresentationFormat>
  <Paragraphs>106</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IPAustralia</vt:lpstr>
      <vt:lpstr>Slide 1</vt:lpstr>
      <vt:lpstr>Outline</vt:lpstr>
      <vt:lpstr>The problem</vt:lpstr>
      <vt:lpstr>UPOV’s object and purpose</vt:lpstr>
      <vt:lpstr>Development of Australia’s EDV provisions in conformity with UPOV 91 </vt:lpstr>
      <vt:lpstr>Elaboration 1: Essential characteristics</vt:lpstr>
      <vt:lpstr>Elaboration 2: PBR Act defines what is NOT an EDV</vt:lpstr>
      <vt:lpstr>Slide 8</vt:lpstr>
      <vt:lpstr>A “bright line”</vt:lpstr>
      <vt:lpstr>Elaboration 3: Role of national authority</vt:lpstr>
      <vt:lpstr>Australia’s experiences – “predominantly derived”  </vt:lpstr>
      <vt:lpstr>Conclusions</vt:lpstr>
      <vt:lpstr>Thank you</vt:lpstr>
    </vt:vector>
  </TitlesOfParts>
  <Company>IP Australia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Waterhouse</dc:creator>
  <cp:lastModifiedBy>Doug</cp:lastModifiedBy>
  <cp:revision>53</cp:revision>
  <dcterms:created xsi:type="dcterms:W3CDTF">2014-09-25T02:17:49Z</dcterms:created>
  <dcterms:modified xsi:type="dcterms:W3CDTF">2014-10-17T04:16:47Z</dcterms:modified>
</cp:coreProperties>
</file>